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Default Extension="wav" ContentType="audio/wav"/>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8"/>
  </p:notesMasterIdLst>
  <p:handoutMasterIdLst>
    <p:handoutMasterId r:id="rId29"/>
  </p:handoutMasterIdLst>
  <p:sldIdLst>
    <p:sldId id="1095" r:id="rId2"/>
    <p:sldId id="1147" r:id="rId3"/>
    <p:sldId id="1272" r:id="rId4"/>
    <p:sldId id="1273" r:id="rId5"/>
    <p:sldId id="1274" r:id="rId6"/>
    <p:sldId id="1276" r:id="rId7"/>
    <p:sldId id="1275" r:id="rId8"/>
    <p:sldId id="1271" r:id="rId9"/>
    <p:sldId id="1281" r:id="rId10"/>
    <p:sldId id="1282" r:id="rId11"/>
    <p:sldId id="1278" r:id="rId12"/>
    <p:sldId id="1277" r:id="rId13"/>
    <p:sldId id="1279" r:id="rId14"/>
    <p:sldId id="1202" r:id="rId15"/>
    <p:sldId id="1203" r:id="rId16"/>
    <p:sldId id="1284" r:id="rId17"/>
    <p:sldId id="1285" r:id="rId18"/>
    <p:sldId id="1287" r:id="rId19"/>
    <p:sldId id="1294" r:id="rId20"/>
    <p:sldId id="1288" r:id="rId21"/>
    <p:sldId id="1290" r:id="rId22"/>
    <p:sldId id="1196" r:id="rId23"/>
    <p:sldId id="1292" r:id="rId24"/>
    <p:sldId id="1293" r:id="rId25"/>
    <p:sldId id="1291" r:id="rId26"/>
    <p:sldId id="1207" r:id="rId27"/>
  </p:sldIdLst>
  <p:sldSz cx="9144000" cy="6858000" type="screen4x3"/>
  <p:notesSz cx="9866313" cy="6735763"/>
  <p:kinsoku lang="ja-JP" invalStChars="!%),.:;?]}｡｣､･ﾞﾟ、。，．・：；？！゛゜ヽヾゝゞ々’”）〕］｝〉》」』】°′″℃￠％‰" invalEndChars="$([\{｢‘“（〔［｛〈《「『【￥＄￡"/>
  <p:defaultTextStyle>
    <a:defPPr>
      <a:defRPr lang="ja-JP"/>
    </a:defPPr>
    <a:lvl1pPr algn="ctr"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ctr"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ctr"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ctr"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ctr"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0416BC"/>
    <a:srgbClr val="33CC33"/>
    <a:srgbClr val="FF0000"/>
    <a:srgbClr val="FF66FF"/>
    <a:srgbClr val="FFFF00"/>
    <a:srgbClr val="66FFFF"/>
    <a:srgbClr val="FF0066"/>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9460" autoAdjust="0"/>
  </p:normalViewPr>
  <p:slideViewPr>
    <p:cSldViewPr snapToGrid="0">
      <p:cViewPr>
        <p:scale>
          <a:sx n="66" d="100"/>
          <a:sy n="66" d="100"/>
        </p:scale>
        <p:origin x="-372" y="-102"/>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90060"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419D0334-7B03-4780-B996-B35FF2BF58FD}" type="slidenum">
              <a:rPr lang="en-US" altLang="ja-JP"/>
              <a:pPr>
                <a:defRPr/>
              </a:pPr>
              <a:t>&lt;#&gt;</a:t>
            </a:fld>
            <a:endParaRPr lang="en-US" altLang="ja-JP"/>
          </a:p>
        </p:txBody>
      </p:sp>
    </p:spTree>
    <p:extLst>
      <p:ext uri="{BB962C8B-B14F-4D97-AF65-F5344CB8AC3E}">
        <p14:creationId xmlns:p14="http://schemas.microsoft.com/office/powerpoint/2010/main" xmlns="" val="2215304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1491" y="1"/>
            <a:ext cx="4594822"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3379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
        <p:nvSpPr>
          <p:cNvPr id="2053" name="Rectangle 5"/>
          <p:cNvSpPr>
            <a:spLocks noGrp="1" noChangeArrowheads="1"/>
          </p:cNvSpPr>
          <p:nvPr>
            <p:ph type="body" sz="quarter" idx="3"/>
          </p:nvPr>
        </p:nvSpPr>
        <p:spPr bwMode="auto">
          <a:xfrm>
            <a:off x="1313805" y="3199407"/>
            <a:ext cx="7236380" cy="3030389"/>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0668AC1A-CB9F-4117-8A26-23CFBB642600}" type="slidenum">
              <a:rPr lang="en-US" altLang="ja-JP"/>
              <a:pPr>
                <a:defRPr/>
              </a:pPr>
              <a:t>&lt;#&gt;</a:t>
            </a:fld>
            <a:endParaRPr lang="en-US" altLang="ja-JP"/>
          </a:p>
        </p:txBody>
      </p:sp>
    </p:spTree>
    <p:extLst>
      <p:ext uri="{BB962C8B-B14F-4D97-AF65-F5344CB8AC3E}">
        <p14:creationId xmlns:p14="http://schemas.microsoft.com/office/powerpoint/2010/main" xmlns="" val="167102418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北海道消防学校　消防団現地教育資料</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０８．０９．１２七飯町（大沼国際コンベンションセンター）</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主任講師　籔本秀彦</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78FE0C1B-D1C9-4AAF-BC6A-DBF1A37F4526}" type="slidenum">
              <a:rPr lang="en-US" altLang="ja-JP" smtClean="0">
                <a:solidFill>
                  <a:srgbClr val="000000"/>
                </a:solidFill>
                <a:latin typeface="Times New Roman" pitchFamily="18" charset="0"/>
              </a:rPr>
              <a:pPr/>
              <a:t>1</a:t>
            </a:fld>
            <a:endParaRPr lang="en-US" altLang="ja-JP" smtClean="0">
              <a:solidFill>
                <a:srgbClr val="000000"/>
              </a:solidFill>
              <a:latin typeface="Times New Roman" pitchFamily="18" charset="0"/>
            </a:endParaRPr>
          </a:p>
        </p:txBody>
      </p:sp>
      <p:sp>
        <p:nvSpPr>
          <p:cNvPr id="34822" name="Rectangle 2"/>
          <p:cNvSpPr>
            <a:spLocks noGrp="1" noRot="1" noChangeAspect="1" noChangeArrowheads="1" noTextEdit="1"/>
          </p:cNvSpPr>
          <p:nvPr>
            <p:ph type="sldImg"/>
          </p:nvPr>
        </p:nvSpPr>
        <p:spPr>
          <a:xfrm>
            <a:off x="3254375" y="509588"/>
            <a:ext cx="3355975" cy="2516187"/>
          </a:xfrm>
          <a:ln cap="flat"/>
        </p:spPr>
      </p:sp>
      <p:sp>
        <p:nvSpPr>
          <p:cNvPr id="348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ja-JP" altLang="en-US" dirty="0"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10</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11</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12</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13</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18</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18</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19</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19</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20</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20</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21</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21</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ltLang="ja-JP" smtClean="0">
                <a:ea typeface="ＭＳ Ｐ明朝" charset="-128"/>
              </a:rPr>
              <a:t>	 </a:t>
            </a:r>
            <a:endParaRPr lang="ja-JP" altLang="en-US" smtClean="0">
              <a:ea typeface="ＭＳ Ｐ明朝" charset="-128"/>
            </a:endParaRPr>
          </a:p>
        </p:txBody>
      </p:sp>
      <p:sp>
        <p:nvSpPr>
          <p:cNvPr id="35844" name="ヘッダー プレースホルダー 3"/>
          <p:cNvSpPr>
            <a:spLocks noGrp="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北海道消防学校　消防団現地教育資料</a:t>
            </a:r>
          </a:p>
        </p:txBody>
      </p:sp>
      <p:sp>
        <p:nvSpPr>
          <p:cNvPr id="35845" name="日付プレースホルダー 4"/>
          <p:cNvSpPr>
            <a:spLocks noGrp="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０８．０９．１２七飯町（大沼国際コンベンションセンター）</a:t>
            </a:r>
          </a:p>
        </p:txBody>
      </p:sp>
      <p:sp>
        <p:nvSpPr>
          <p:cNvPr id="35846" name="フッター プレースホルダー 5"/>
          <p:cNvSpPr>
            <a:spLocks noGrp="1"/>
          </p:cNvSpPr>
          <p:nvPr>
            <p:ph type="ftr" sz="quarter" idx="4"/>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主任講師　籔本秀彦</a:t>
            </a:r>
          </a:p>
        </p:txBody>
      </p:sp>
      <p:sp>
        <p:nvSpPr>
          <p:cNvPr id="35847" name="スライド番号プレースホルダー 6"/>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E8BB92CF-85D7-4D9D-9C72-9FF93A4706ED}" type="slidenum">
              <a:rPr lang="en-US" altLang="ja-JP" smtClean="0">
                <a:latin typeface="Times New Roman" pitchFamily="18" charset="0"/>
              </a:rPr>
              <a:pPr/>
              <a:t>2</a:t>
            </a:fld>
            <a:endParaRPr lang="en-US" altLang="ja-JP"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25</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25</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3</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4</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5</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6</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7</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8</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9</a:t>
            </a:fld>
            <a:endParaRPr lang="en-US" altLang="ja-JP"/>
          </a:p>
        </p:txBody>
      </p:sp>
    </p:spTree>
    <p:extLst>
      <p:ext uri="{BB962C8B-B14F-4D97-AF65-F5344CB8AC3E}">
        <p14:creationId xmlns:p14="http://schemas.microsoft.com/office/powerpoint/2010/main" xmlns=""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449CF7A-E686-445B-8941-C9957880CCC3}" type="slidenum">
              <a:rPr lang="en-US" altLang="ja-JP" smtClean="0"/>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142837EE-9586-4C26-99B7-511685E51850}" type="slidenum">
              <a:rPr lang="en-US" altLang="ja-JP" smtClean="0"/>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pPr>
              <a:defRPr/>
            </a:pPr>
            <a:endParaRPr lang="en-US" altLang="ja-JP"/>
          </a:p>
        </p:txBody>
      </p:sp>
      <p:sp>
        <p:nvSpPr>
          <p:cNvPr id="8" name="Slide Number Placeholder 7"/>
          <p:cNvSpPr>
            <a:spLocks noGrp="1"/>
          </p:cNvSpPr>
          <p:nvPr>
            <p:ph type="sldNum" sz="quarter" idx="11"/>
          </p:nvPr>
        </p:nvSpPr>
        <p:spPr/>
        <p:txBody>
          <a:bodyPr/>
          <a:lstStyle/>
          <a:p>
            <a:pPr>
              <a:defRPr/>
            </a:pPr>
            <a:fld id="{39EE6ACE-621D-4809-AF11-82E979B8437F}" type="slidenum">
              <a:rPr lang="en-US" altLang="ja-JP" smtClean="0"/>
              <a:pPr>
                <a:defRPr/>
              </a:pPr>
              <a:t>&lt;#&gt;</a:t>
            </a:fld>
            <a:endParaRPr lang="en-US" altLang="ja-JP"/>
          </a:p>
        </p:txBody>
      </p:sp>
      <p:sp>
        <p:nvSpPr>
          <p:cNvPr id="9" name="Footer Placeholder 8"/>
          <p:cNvSpPr>
            <a:spLocks noGrp="1"/>
          </p:cNvSpPr>
          <p:nvPr>
            <p:ph type="ftr" sz="quarter" idx="12"/>
          </p:nvPr>
        </p:nvSpPr>
        <p:spPr/>
        <p:txBody>
          <a:body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A7261E81-1997-47E9-B7EE-AB93574C55A5}" type="slidenum">
              <a:rPr lang="en-US" altLang="ja-JP" smtClean="0"/>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15E3A2C5-36A8-49E3-87D3-0BBD818241B0}" type="slidenum">
              <a:rPr lang="en-US" altLang="ja-JP" smtClean="0"/>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7E03BDF9-FAE5-45D4-BAB1-228ED0A90552}" type="slidenum">
              <a:rPr lang="en-US" altLang="ja-JP" smtClean="0"/>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E8982678-E1EC-42EB-8EB6-0153DF87017F}" type="slidenum">
              <a:rPr lang="en-US" altLang="ja-JP" smtClean="0"/>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2919747D-FD05-4A73-9B2C-FCD236208567}" type="slidenum">
              <a:rPr lang="en-US" altLang="ja-JP" smtClean="0"/>
              <a:pPr>
                <a:defRPr/>
              </a:pPr>
              <a:t>&lt;#&gt;</a:t>
            </a:fld>
            <a:endParaRPr lang="en-US" altLang="ja-JP"/>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lgn="l">
              <a:defRPr/>
            </a:pPr>
            <a:endParaRPr lang="en-US" altLang="ja-JP">
              <a:solidFill>
                <a:srgbClr val="000000"/>
              </a:solidFill>
              <a:latin typeface="Arial" charset="0"/>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US" altLang="ja-JP">
              <a:solidFill>
                <a:srgbClr val="000000"/>
              </a:solidFill>
              <a:latin typeface="Arial" charset="0"/>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1B03B9EA-E183-4C85-B3B6-66AA442B022D}" type="slidenum">
              <a:rPr lang="en-US" altLang="ja-JP" smtClean="0">
                <a:solidFill>
                  <a:srgbClr val="000000"/>
                </a:solidFill>
                <a:latin typeface="Arial" charset="0"/>
              </a:rPr>
              <a:pPr>
                <a:defRPr/>
              </a:pPr>
              <a:t>&lt;#&gt;</a:t>
            </a:fld>
            <a:endParaRPr lang="en-US" altLang="ja-JP">
              <a:solidFill>
                <a:srgbClr val="000000"/>
              </a:solidFill>
              <a:latin typeface="Arial" charset="0"/>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738" r:id="rId1"/>
    <p:sldLayoutId id="2147484739" r:id="rId2"/>
    <p:sldLayoutId id="2147484740" r:id="rId3"/>
    <p:sldLayoutId id="2147484741" r:id="rId4"/>
    <p:sldLayoutId id="2147484742" r:id="rId5"/>
    <p:sldLayoutId id="2147484743" r:id="rId6"/>
    <p:sldLayoutId id="2147484744" r:id="rId7"/>
    <p:sldLayoutId id="2147484745" r:id="rId8"/>
    <p:sldLayoutId id="2147484746" r:id="rId9"/>
    <p:sldLayoutId id="2147484747" r:id="rId10"/>
    <p:sldLayoutId id="2147484748" r:id="rId11"/>
  </p:sldLayoutIdLst>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media1.wav"/><Relationship Id="rId6" Type="http://schemas.microsoft.com/office/2007/relationships/media" Target="../media/media1.wav"/><Relationship Id="rId5" Type="http://schemas.microsoft.com/office/2007/relationships/hdphoto" Target="../media/hdphoto1.wdp"/><Relationship Id="rId10" Type="http://schemas.openxmlformats.org/officeDocument/2006/relationships/image" Target="../media/image11.png"/><Relationship Id="rId9" Type="http://schemas.openxmlformats.org/officeDocument/2006/relationships/hyperlink" Target="http://savemlak.j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hyperlink" Target="http://savemlak.jp/" TargetMode="Externa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hyperlink" Target="http://savemlak.j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avemlak.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avemlak.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youtube.com/watch?v=Nx7_7X-zBi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flickr.com/photos/univtsukuba_lib/5615895974/in/photostre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9607" y="2350635"/>
            <a:ext cx="8651193" cy="3208338"/>
          </a:xfrm>
        </p:spPr>
        <p:txBody>
          <a:bodyPr lIns="92075" tIns="46038" rIns="92075" bIns="46038">
            <a:normAutofit fontScale="90000"/>
          </a:bodyPr>
          <a:lstStyle/>
          <a:p>
            <a:pPr algn="ctr" eaLnBrk="1" hangingPunct="1">
              <a:defRPr/>
            </a:pPr>
            <a:r>
              <a:rPr lang="ja-JP" altLang="en-US" sz="5300" b="0" dirty="0" smtClean="0">
                <a:solidFill>
                  <a:schemeClr val="tx1"/>
                </a:solidFill>
              </a:rPr>
              <a:t>大震災発生時を想定した</a:t>
            </a:r>
            <a:r>
              <a:rPr lang="en-US" altLang="ja-JP" sz="5300" b="0" dirty="0" smtClean="0">
                <a:solidFill>
                  <a:schemeClr val="tx1"/>
                </a:solidFill>
              </a:rPr>
              <a:t/>
            </a:r>
            <a:br>
              <a:rPr lang="en-US" altLang="ja-JP" sz="5300" b="0" dirty="0" smtClean="0">
                <a:solidFill>
                  <a:schemeClr val="tx1"/>
                </a:solidFill>
              </a:rPr>
            </a:br>
            <a:r>
              <a:rPr lang="ja-JP" altLang="en-US" sz="5300" b="0" dirty="0" smtClean="0">
                <a:solidFill>
                  <a:schemeClr val="tx1"/>
                </a:solidFill>
              </a:rPr>
              <a:t>図書館シミュレーションプログラム</a:t>
            </a:r>
            <a:r>
              <a:rPr lang="en-US" altLang="ja-JP" sz="5300" b="0" dirty="0" smtClean="0">
                <a:solidFill>
                  <a:schemeClr val="tx1"/>
                </a:solidFill>
              </a:rPr>
              <a:t/>
            </a:r>
            <a:br>
              <a:rPr lang="en-US" altLang="ja-JP" sz="5300" b="0" dirty="0" smtClean="0">
                <a:solidFill>
                  <a:schemeClr val="tx1"/>
                </a:solidFill>
              </a:rPr>
            </a:br>
            <a:r>
              <a:rPr lang="ja-JP" altLang="en-US" sz="5300" dirty="0" smtClean="0"/>
              <a:t>（京都市内専門学校図書館　版）</a:t>
            </a:r>
            <a:r>
              <a:rPr lang="en-US" altLang="ja-JP" sz="5300" b="0" dirty="0" smtClean="0">
                <a:solidFill>
                  <a:schemeClr val="tx1"/>
                </a:solidFill>
              </a:rPr>
              <a:t/>
            </a:r>
            <a:br>
              <a:rPr lang="en-US" altLang="ja-JP" sz="5300" b="0" dirty="0" smtClean="0">
                <a:solidFill>
                  <a:schemeClr val="tx1"/>
                </a:solidFill>
              </a:rPr>
            </a:br>
            <a:r>
              <a:rPr lang="en-US" altLang="ja-JP" sz="5300" b="0" dirty="0" smtClean="0">
                <a:solidFill>
                  <a:schemeClr val="tx1"/>
                </a:solidFill>
              </a:rPr>
              <a:t/>
            </a:r>
            <a:br>
              <a:rPr lang="en-US" altLang="ja-JP" sz="5300" b="0" dirty="0" smtClean="0">
                <a:solidFill>
                  <a:schemeClr val="tx1"/>
                </a:solidFill>
              </a:rPr>
            </a:br>
            <a:r>
              <a:rPr lang="en-US" altLang="ja-JP" sz="3600" b="0" dirty="0" smtClean="0">
                <a:solidFill>
                  <a:schemeClr val="tx1"/>
                </a:solidFill>
              </a:rPr>
              <a:t>2015</a:t>
            </a:r>
            <a:r>
              <a:rPr lang="ja-JP" altLang="en-US" sz="3600" b="0" dirty="0" smtClean="0">
                <a:solidFill>
                  <a:schemeClr val="tx1"/>
                </a:solidFill>
              </a:rPr>
              <a:t>年</a:t>
            </a:r>
            <a:r>
              <a:rPr lang="en-US" altLang="ja-JP" sz="3600" b="0" dirty="0" smtClean="0">
                <a:solidFill>
                  <a:schemeClr val="tx1"/>
                </a:solidFill>
              </a:rPr>
              <a:t>2</a:t>
            </a:r>
            <a:r>
              <a:rPr lang="ja-JP" altLang="en-US" sz="3600" b="0" dirty="0" smtClean="0">
                <a:solidFill>
                  <a:schemeClr val="tx1"/>
                </a:solidFill>
              </a:rPr>
              <a:t>月</a:t>
            </a:r>
            <a:r>
              <a:rPr lang="en-US" altLang="ja-JP" sz="3600" b="0" dirty="0" smtClean="0">
                <a:solidFill>
                  <a:schemeClr val="tx1"/>
                </a:solidFill>
              </a:rPr>
              <a:t>10</a:t>
            </a:r>
            <a:r>
              <a:rPr lang="ja-JP" altLang="en-US" sz="3600" b="0" dirty="0" smtClean="0">
                <a:solidFill>
                  <a:schemeClr val="tx1"/>
                </a:solidFill>
              </a:rPr>
              <a:t>日</a:t>
            </a:r>
            <a:r>
              <a:rPr lang="en-US" altLang="ja-JP" sz="3600" dirty="0"/>
              <a:t/>
            </a:r>
            <a:br>
              <a:rPr lang="en-US" altLang="ja-JP" sz="3600" dirty="0"/>
            </a:br>
            <a:endParaRPr lang="en-US" altLang="ja-JP" sz="3600" b="0" dirty="0" smtClean="0">
              <a:solidFill>
                <a:schemeClr val="tx1"/>
              </a:solidFill>
            </a:endParaRPr>
          </a:p>
        </p:txBody>
      </p:sp>
      <p:pic>
        <p:nvPicPr>
          <p:cNvPr id="34818" name="Picture 2" descr="saveMLAK-400x312.png"/>
          <p:cNvPicPr>
            <a:picLocks noChangeAspect="1" noChangeArrowheads="1"/>
          </p:cNvPicPr>
          <p:nvPr/>
        </p:nvPicPr>
        <p:blipFill>
          <a:blip r:embed="rId3" cstate="print"/>
          <a:srcRect/>
          <a:stretch>
            <a:fillRect/>
          </a:stretch>
        </p:blipFill>
        <p:spPr bwMode="auto">
          <a:xfrm>
            <a:off x="78698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5" name="Rectangle 2"/>
          <p:cNvSpPr txBox="1">
            <a:spLocks noChangeArrowheads="1"/>
          </p:cNvSpPr>
          <p:nvPr/>
        </p:nvSpPr>
        <p:spPr>
          <a:xfrm>
            <a:off x="353907" y="427583"/>
            <a:ext cx="3898779" cy="443365"/>
          </a:xfrm>
          <a:prstGeom prst="rect">
            <a:avLst/>
          </a:prstGeom>
        </p:spPr>
        <p:txBody>
          <a:bodyPr vert="horz" lIns="92075" tIns="46038" rIns="92075" bIns="46038" rtlCol="0"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3"/>
              </a:rPr>
              <a:t>筑波大学附属図書館 </a:t>
            </a:r>
            <a:r>
              <a:rPr lang="en-US" altLang="ja-JP" sz="900" dirty="0" smtClean="0">
                <a:hlinkClick r:id="rId3"/>
              </a:rPr>
              <a:t>Some rights reserved</a:t>
            </a:r>
          </a:p>
          <a:p>
            <a:r>
              <a:rPr lang="en-US" altLang="ja-JP" sz="900" dirty="0" smtClean="0">
                <a:hlinkClick r:id="rId3"/>
              </a:rPr>
              <a:t>http://www.flickr.com/photos/univtsukuba_lib/5615895974/in/photostream</a:t>
            </a:r>
            <a:endParaRPr lang="en-US" altLang="ja-JP" sz="900" dirty="0" smtClean="0"/>
          </a:p>
        </p:txBody>
      </p:sp>
      <p:pic>
        <p:nvPicPr>
          <p:cNvPr id="50178" name="Picture 2" descr="http://farm6.staticflickr.com/5106/5615316227_8a774f806b_b.jpg"/>
          <p:cNvPicPr>
            <a:picLocks noChangeAspect="1" noChangeArrowheads="1"/>
          </p:cNvPicPr>
          <p:nvPr/>
        </p:nvPicPr>
        <p:blipFill>
          <a:blip r:embed="rId4" cstate="print"/>
          <a:srcRect/>
          <a:stretch>
            <a:fillRect/>
          </a:stretch>
        </p:blipFill>
        <p:spPr bwMode="auto">
          <a:xfrm>
            <a:off x="943978" y="754283"/>
            <a:ext cx="7281763" cy="5461322"/>
          </a:xfrm>
          <a:prstGeom prst="rect">
            <a:avLst/>
          </a:prstGeom>
          <a:noFill/>
        </p:spPr>
      </p:pic>
      <p:pic>
        <p:nvPicPr>
          <p:cNvPr id="7"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8" name="正方形/長方形 7"/>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xmlns="" val="1133426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■訓練のルール（方法）</a:t>
            </a:r>
            <a:endParaRPr kumimoji="1" lang="ja-JP" altLang="en-US" dirty="0"/>
          </a:p>
        </p:txBody>
      </p:sp>
      <p:sp>
        <p:nvSpPr>
          <p:cNvPr id="5" name="テキスト ボックス 4"/>
          <p:cNvSpPr txBox="1"/>
          <p:nvPr/>
        </p:nvSpPr>
        <p:spPr>
          <a:xfrm>
            <a:off x="488412" y="943427"/>
            <a:ext cx="8137795" cy="4093428"/>
          </a:xfrm>
          <a:prstGeom prst="rect">
            <a:avLst/>
          </a:prstGeom>
          <a:noFill/>
        </p:spPr>
        <p:txBody>
          <a:bodyPr wrap="square" rtlCol="0">
            <a:spAutoFit/>
          </a:bodyPr>
          <a:lstStyle/>
          <a:p>
            <a:pPr algn="l">
              <a:buFont typeface="Wingdings" pitchFamily="2" charset="2"/>
              <a:buChar char="l"/>
            </a:pPr>
            <a:r>
              <a:rPr lang="ja-JP" altLang="en-US" sz="2000" dirty="0" smtClean="0"/>
              <a:t>訓練の想定をナレーターが適宜読み上げていきます。その内容を前提として、その時の対応を各班で検討して頂きます。</a:t>
            </a:r>
            <a:endParaRPr lang="en-US" altLang="ja-JP" sz="2000" dirty="0" smtClean="0"/>
          </a:p>
          <a:p>
            <a:pPr algn="l">
              <a:buFont typeface="Wingdings" pitchFamily="2" charset="2"/>
              <a:buChar char="l"/>
            </a:pPr>
            <a:r>
              <a:rPr lang="ja-JP" altLang="en-US" sz="2000" dirty="0" smtClean="0"/>
              <a:t>時間進行</a:t>
            </a:r>
            <a:endParaRPr lang="en-US" altLang="ja-JP" sz="2000" dirty="0" smtClean="0"/>
          </a:p>
          <a:p>
            <a:pPr lvl="1" algn="l">
              <a:buFont typeface="Wingdings" pitchFamily="2" charset="2"/>
              <a:buChar char="l"/>
            </a:pPr>
            <a:r>
              <a:rPr lang="ja-JP" altLang="en-US" sz="2000" dirty="0" smtClean="0"/>
              <a:t>訓練時間は、実際の時間と同様に進行します。</a:t>
            </a:r>
            <a:endParaRPr lang="en-US" altLang="ja-JP" sz="2000" dirty="0"/>
          </a:p>
          <a:p>
            <a:pPr algn="l">
              <a:buFont typeface="Wingdings" pitchFamily="2" charset="2"/>
              <a:buChar char="l"/>
            </a:pPr>
            <a:r>
              <a:rPr lang="ja-JP" altLang="en-US" sz="2000" dirty="0" smtClean="0"/>
              <a:t>アクションカード</a:t>
            </a:r>
            <a:endParaRPr lang="en-US" altLang="ja-JP" sz="2000" dirty="0" smtClean="0"/>
          </a:p>
          <a:p>
            <a:pPr lvl="1" algn="l">
              <a:buFont typeface="Wingdings" pitchFamily="2" charset="2"/>
              <a:buChar char="l"/>
            </a:pPr>
            <a:r>
              <a:rPr lang="ja-JP" altLang="en-US" sz="2000" dirty="0" smtClean="0"/>
              <a:t>ナレーションに従い、ナビゲーターが各班に封筒を手渡し、各班で開封する。</a:t>
            </a:r>
            <a:endParaRPr lang="en-US" altLang="ja-JP" sz="2000" dirty="0"/>
          </a:p>
          <a:p>
            <a:pPr algn="l">
              <a:buFont typeface="Wingdings" pitchFamily="2" charset="2"/>
              <a:buChar char="l"/>
            </a:pPr>
            <a:r>
              <a:rPr lang="ja-JP" altLang="en-US" sz="2000" dirty="0" smtClean="0"/>
              <a:t>役割の決定</a:t>
            </a:r>
            <a:endParaRPr lang="en-US" altLang="ja-JP" sz="2000" dirty="0" smtClean="0"/>
          </a:p>
          <a:p>
            <a:pPr lvl="1" algn="l">
              <a:buFont typeface="Wingdings" pitchFamily="2" charset="2"/>
              <a:buChar char="l"/>
            </a:pPr>
            <a:r>
              <a:rPr lang="ja-JP" altLang="en-US" sz="2000" dirty="0" smtClean="0"/>
              <a:t>図書館司書（</a:t>
            </a:r>
            <a:r>
              <a:rPr lang="ja-JP" altLang="en-US" sz="2000" dirty="0"/>
              <a:t>一般職</a:t>
            </a:r>
            <a:r>
              <a:rPr lang="ja-JP" altLang="en-US" sz="2000" dirty="0" smtClean="0"/>
              <a:t>）</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利用者（学生）</a:t>
            </a:r>
            <a:r>
              <a:rPr lang="en-US" altLang="ja-JP" sz="2000" dirty="0" smtClean="0"/>
              <a:t>3</a:t>
            </a:r>
            <a:r>
              <a:rPr lang="ja-JP" altLang="en-US" sz="2000" dirty="0" smtClean="0"/>
              <a:t>名</a:t>
            </a:r>
            <a:endParaRPr lang="en-US" altLang="ja-JP" sz="2000" dirty="0" smtClean="0"/>
          </a:p>
          <a:p>
            <a:pPr algn="l">
              <a:buFont typeface="Wingdings" pitchFamily="2" charset="2"/>
              <a:buChar char="l"/>
            </a:pPr>
            <a:r>
              <a:rPr lang="ja-JP" altLang="en-US" sz="2000" dirty="0" smtClean="0"/>
              <a:t>各班で進行役（司書）を決めてください。司書は記録役を決めてください。</a:t>
            </a:r>
            <a:endParaRPr lang="en-US" altLang="ja-JP" sz="2000" dirty="0" smtClean="0"/>
          </a:p>
          <a:p>
            <a:pPr algn="l">
              <a:buFont typeface="Wingdings" pitchFamily="2" charset="2"/>
              <a:buChar char="l"/>
            </a:pPr>
            <a:r>
              <a:rPr lang="ja-JP" altLang="en-US" sz="2000" dirty="0" smtClean="0"/>
              <a:t>記録役は、これからのシミュレーション訓練での自分の班の行動を模造紙や付箋を使って記録してください。</a:t>
            </a:r>
            <a:endParaRPr lang="en-US" altLang="ja-JP" sz="2000" dirty="0" smtClean="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3711806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392070"/>
            <a:ext cx="8452388" cy="4708981"/>
          </a:xfrm>
          <a:prstGeom prst="rect">
            <a:avLst/>
          </a:prstGeom>
          <a:noFill/>
        </p:spPr>
        <p:txBody>
          <a:bodyPr wrap="square" rtlCol="0">
            <a:spAutoFit/>
          </a:bodyPr>
          <a:lstStyle/>
          <a:p>
            <a:pPr algn="l"/>
            <a:r>
              <a:rPr lang="ja-JP" altLang="en-US" sz="6000" dirty="0" smtClean="0"/>
              <a:t>まもなく訓練開始です。</a:t>
            </a:r>
            <a:endParaRPr lang="en-US" altLang="ja-JP" sz="6000" dirty="0" smtClean="0"/>
          </a:p>
          <a:p>
            <a:pPr algn="l"/>
            <a:endParaRPr lang="en-US" altLang="ja-JP" sz="6000" dirty="0" smtClean="0"/>
          </a:p>
          <a:p>
            <a:pPr algn="l"/>
            <a:r>
              <a:rPr lang="ja-JP" altLang="en-US" sz="6000" dirty="0" smtClean="0"/>
              <a:t>訓練の前提や役割を</a:t>
            </a:r>
            <a:endParaRPr lang="en-US" altLang="ja-JP" sz="6000" dirty="0" smtClean="0"/>
          </a:p>
          <a:p>
            <a:pPr algn="l"/>
            <a:endParaRPr lang="en-US" altLang="ja-JP" sz="6000" dirty="0" smtClean="0"/>
          </a:p>
          <a:p>
            <a:pPr algn="l"/>
            <a:r>
              <a:rPr lang="ja-JP" altLang="en-US" sz="6000" dirty="0" smtClean="0"/>
              <a:t>みなおしてください。</a:t>
            </a:r>
            <a:endParaRPr lang="en-US" altLang="ja-JP" sz="60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068371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901370"/>
            <a:ext cx="8452388" cy="3046988"/>
          </a:xfrm>
          <a:prstGeom prst="rect">
            <a:avLst/>
          </a:prstGeom>
          <a:noFill/>
        </p:spPr>
        <p:txBody>
          <a:bodyPr wrap="square" rtlCol="0">
            <a:spAutoFit/>
          </a:bodyPr>
          <a:lstStyle/>
          <a:p>
            <a:r>
              <a:rPr lang="ja-JP" altLang="en-US" sz="9600" dirty="0"/>
              <a:t>シミュレーション</a:t>
            </a:r>
            <a:r>
              <a:rPr lang="ja-JP" altLang="en-US" sz="9600" dirty="0" smtClean="0"/>
              <a:t>訓練開始</a:t>
            </a:r>
            <a:endParaRPr lang="en-US" altLang="ja-JP" sz="96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3866683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ipart-illustration.com/material/picture26/l_01.gif"/>
          <p:cNvPicPr>
            <a:picLocks noChangeAspect="1" noChangeArrowheads="1"/>
          </p:cNvPicPr>
          <p:nvPr/>
        </p:nvPicPr>
        <p:blipFill rotWithShape="1">
          <a:blip r:embed="rId3" cstate="print">
            <a:extLst>
              <a:ext uri="{BEBA8EAE-BF5A-486C-A8C5-ECC9F3942E4B}">
                <a14:imgProps xmlns:a14="http://schemas.microsoft.com/office/drawing/2010/main" xmlns="">
                  <a14:imgLayer r:embed="rId5">
                    <a14:imgEffect>
                      <a14:backgroundRemoval t="10000" b="90000" l="10000" r="90000"/>
                    </a14:imgEffect>
                  </a14:imgLayer>
                </a14:imgProps>
              </a:ext>
              <a:ext uri="{28A0092B-C50C-407E-A947-70E740481C1C}">
                <a14:useLocalDpi xmlns:a14="http://schemas.microsoft.com/office/drawing/2010/main" xmlns="" val="0"/>
              </a:ext>
            </a:extLst>
          </a:blip>
          <a:srcRect l="16248" t="23755" r="12328" b="11572"/>
          <a:stretch/>
        </p:blipFill>
        <p:spPr bwMode="auto">
          <a:xfrm>
            <a:off x="475860" y="816677"/>
            <a:ext cx="8457714" cy="5743779"/>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緊急地震速報音声.wav">
            <a:hlinkClick r:id="" action="ppaction://media"/>
          </p:cNvPr>
          <p:cNvPicPr>
            <a:picLocks noChangeAspect="1"/>
          </p:cNvPicPr>
          <p:nvPr>
            <a:audioFile r:link="rId1"/>
            <p:extLst>
              <p:ext uri="{DAA4B4D4-6D71-4841-9C94-3DE7FCFB9230}">
                <p14:media xmlns:p14="http://schemas.microsoft.com/office/powerpoint/2010/main" xmlns="" r:embed="rId6"/>
              </p:ext>
            </p:extLst>
          </p:nvPr>
        </p:nvPicPr>
        <p:blipFill>
          <a:blip r:embed="rId7" cstate="print"/>
          <a:stretch>
            <a:fillRect/>
          </a:stretch>
        </p:blipFill>
        <p:spPr>
          <a:xfrm>
            <a:off x="7883415" y="5805264"/>
            <a:ext cx="609600" cy="609600"/>
          </a:xfrm>
          <a:prstGeom prst="rect">
            <a:avLst/>
          </a:prstGeom>
        </p:spPr>
      </p:pic>
      <p:sp>
        <p:nvSpPr>
          <p:cNvPr id="9" name="テキスト ボックス 8"/>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テキスト ボックス 10"/>
          <p:cNvSpPr txBox="1"/>
          <p:nvPr/>
        </p:nvSpPr>
        <p:spPr>
          <a:xfrm>
            <a:off x="2981558" y="2075641"/>
            <a:ext cx="3464292" cy="584775"/>
          </a:xfrm>
          <a:prstGeom prst="rect">
            <a:avLst/>
          </a:prstGeom>
          <a:noFill/>
        </p:spPr>
        <p:txBody>
          <a:bodyPr wrap="square" rtlCol="0">
            <a:spAutoFit/>
          </a:bodyPr>
          <a:lstStyle/>
          <a:p>
            <a:pPr algn="ctr"/>
            <a:r>
              <a:rPr kumimoji="1" lang="ja-JP" altLang="en-US" sz="3200" dirty="0" smtClean="0"/>
              <a:t>緊急地震速報</a:t>
            </a:r>
            <a:endParaRPr kumimoji="1" lang="ja-JP" altLang="en-US" sz="3200" dirty="0"/>
          </a:p>
        </p:txBody>
      </p:sp>
      <p:pic>
        <p:nvPicPr>
          <p:cNvPr id="8" name="Picture 2" descr="saveMLAK-400x312.png"/>
          <p:cNvPicPr>
            <a:picLocks noChangeAspect="1" noChangeArrowheads="1"/>
          </p:cNvPicPr>
          <p:nvPr/>
        </p:nvPicPr>
        <p:blipFill>
          <a:blip r:embed="rId8" cstate="print"/>
          <a:srcRect/>
          <a:stretch>
            <a:fillRect/>
          </a:stretch>
        </p:blipFill>
        <p:spPr bwMode="auto">
          <a:xfrm>
            <a:off x="8008791" y="0"/>
            <a:ext cx="1135209" cy="885463"/>
          </a:xfrm>
          <a:prstGeom prst="rect">
            <a:avLst/>
          </a:prstGeom>
          <a:noFill/>
        </p:spPr>
      </p:pic>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9"/>
              </a:rPr>
              <a:t>http://savemlak.jp/</a:t>
            </a:r>
            <a:endParaRPr lang="en-US" altLang="ja-JP" dirty="0" smtClean="0"/>
          </a:p>
        </p:txBody>
      </p:sp>
      <p:pic>
        <p:nvPicPr>
          <p:cNvPr id="26626" name="Picture 2"/>
          <p:cNvPicPr>
            <a:picLocks noChangeAspect="1" noChangeArrowheads="1"/>
          </p:cNvPicPr>
          <p:nvPr/>
        </p:nvPicPr>
        <p:blipFill>
          <a:blip r:embed="rId10" cstate="print"/>
          <a:srcRect/>
          <a:stretch>
            <a:fillRect/>
          </a:stretch>
        </p:blipFill>
        <p:spPr bwMode="auto">
          <a:xfrm>
            <a:off x="1601018" y="2623756"/>
            <a:ext cx="6120582" cy="2473710"/>
          </a:xfrm>
          <a:prstGeom prst="rect">
            <a:avLst/>
          </a:prstGeom>
          <a:noFill/>
          <a:ln w="9525">
            <a:noFill/>
            <a:miter lim="800000"/>
            <a:headEnd/>
            <a:tailEnd/>
          </a:ln>
        </p:spPr>
      </p:pic>
      <p:sp>
        <p:nvSpPr>
          <p:cNvPr id="12" name="正方形/長方形 11"/>
          <p:cNvSpPr/>
          <p:nvPr/>
        </p:nvSpPr>
        <p:spPr>
          <a:xfrm>
            <a:off x="4109730" y="3454399"/>
            <a:ext cx="3495757" cy="1477328"/>
          </a:xfrm>
          <a:prstGeom prst="rect">
            <a:avLst/>
          </a:prstGeom>
          <a:solidFill>
            <a:srgbClr val="0416BC"/>
          </a:solidFill>
        </p:spPr>
        <p:txBody>
          <a:bodyPr wrap="square">
            <a:spAutoFit/>
          </a:bodyPr>
          <a:lstStyle/>
          <a:p>
            <a:pPr algn="l"/>
            <a:r>
              <a:rPr lang="ja-JP" altLang="en-US" b="1" dirty="0" smtClean="0">
                <a:solidFill>
                  <a:srgbClr val="FFFF00"/>
                </a:solidFill>
              </a:rPr>
              <a:t>京都府で地震　強い揺れに警戒</a:t>
            </a:r>
            <a:endParaRPr lang="en-US" altLang="ja-JP" b="1" dirty="0" smtClean="0">
              <a:solidFill>
                <a:srgbClr val="FFFF00"/>
              </a:solidFill>
            </a:endParaRPr>
          </a:p>
          <a:p>
            <a:pPr algn="l"/>
            <a:endParaRPr lang="ja-JP" altLang="en-US" b="1" dirty="0" smtClean="0">
              <a:solidFill>
                <a:srgbClr val="FFFF00"/>
              </a:solidFill>
            </a:endParaRPr>
          </a:p>
          <a:p>
            <a:pPr algn="l"/>
            <a:endParaRPr lang="en-US" altLang="ja-JP" dirty="0" smtClean="0">
              <a:solidFill>
                <a:schemeClr val="bg1"/>
              </a:solidFill>
            </a:endParaRPr>
          </a:p>
          <a:p>
            <a:pPr algn="l"/>
            <a:r>
              <a:rPr lang="ja-JP" altLang="en-US" dirty="0" smtClean="0">
                <a:solidFill>
                  <a:schemeClr val="bg1"/>
                </a:solidFill>
              </a:rPr>
              <a:t>京都市 </a:t>
            </a:r>
            <a:endParaRPr lang="en-US" altLang="ja-JP" dirty="0" smtClean="0">
              <a:solidFill>
                <a:schemeClr val="bg1"/>
              </a:solidFill>
            </a:endParaRPr>
          </a:p>
          <a:p>
            <a:pPr algn="r"/>
            <a:r>
              <a:rPr lang="ja-JP" altLang="en-US" dirty="0" smtClean="0">
                <a:solidFill>
                  <a:schemeClr val="bg1"/>
                </a:solidFill>
              </a:rPr>
              <a:t>南区　右京区　西京区　伏見区 </a:t>
            </a:r>
            <a:endParaRPr lang="en-US" altLang="ja-JP" dirty="0" smtClean="0">
              <a:solidFill>
                <a:schemeClr val="bg1"/>
              </a:solidFill>
            </a:endParaRPr>
          </a:p>
        </p:txBody>
      </p:sp>
      <p:pic>
        <p:nvPicPr>
          <p:cNvPr id="25602" name="Picture 2" descr="京都府の県民性（府民性） – 出身地による性格の違いと付き合い方"/>
          <p:cNvPicPr>
            <a:picLocks noChangeAspect="1" noChangeArrowheads="1"/>
          </p:cNvPicPr>
          <p:nvPr/>
        </p:nvPicPr>
        <p:blipFill>
          <a:blip cstate="print"/>
          <a:srcRect/>
          <a:stretch>
            <a:fillRect/>
          </a:stretch>
        </p:blipFill>
        <p:spPr bwMode="auto">
          <a:xfrm>
            <a:off x="1636032" y="2685143"/>
            <a:ext cx="2398939" cy="2398940"/>
          </a:xfrm>
          <a:prstGeom prst="rect">
            <a:avLst/>
          </a:prstGeom>
          <a:noFill/>
        </p:spPr>
      </p:pic>
      <p:sp>
        <p:nvSpPr>
          <p:cNvPr id="13" name="正方形/長方形 12"/>
          <p:cNvSpPr/>
          <p:nvPr/>
        </p:nvSpPr>
        <p:spPr>
          <a:xfrm>
            <a:off x="2723554" y="3907582"/>
            <a:ext cx="442750" cy="400110"/>
          </a:xfrm>
          <a:prstGeom prst="rect">
            <a:avLst/>
          </a:prstGeom>
        </p:spPr>
        <p:txBody>
          <a:bodyPr wrap="none">
            <a:spAutoFit/>
          </a:bodyPr>
          <a:lstStyle/>
          <a:p>
            <a:r>
              <a:rPr lang="en-US" altLang="ja-JP" sz="2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sp>
        <p:nvSpPr>
          <p:cNvPr id="15" name="テキスト ボックス 14"/>
          <p:cNvSpPr txBox="1"/>
          <p:nvPr/>
        </p:nvSpPr>
        <p:spPr>
          <a:xfrm>
            <a:off x="4238171" y="2786743"/>
            <a:ext cx="3265714" cy="461665"/>
          </a:xfrm>
          <a:prstGeom prst="rect">
            <a:avLst/>
          </a:prstGeom>
          <a:solidFill>
            <a:srgbClr val="FF0000"/>
          </a:solidFill>
        </p:spPr>
        <p:txBody>
          <a:bodyPr wrap="square" rtlCol="0">
            <a:spAutoFit/>
          </a:bodyPr>
          <a:lstStyle/>
          <a:p>
            <a:r>
              <a:rPr kumimoji="1" lang="ja-JP" altLang="en-US" sz="2400" b="1" dirty="0" smtClean="0">
                <a:solidFill>
                  <a:schemeClr val="bg1"/>
                </a:solidFill>
              </a:rPr>
              <a:t>緊急地震速報（気象庁）</a:t>
            </a:r>
            <a:endParaRPr kumimoji="1" lang="ja-JP" altLang="en-US" sz="2400" b="1" dirty="0">
              <a:solidFill>
                <a:schemeClr val="bg1"/>
              </a:solidFill>
            </a:endParaRPr>
          </a:p>
        </p:txBody>
      </p:sp>
    </p:spTree>
    <p:extLst>
      <p:ext uri="{BB962C8B-B14F-4D97-AF65-F5344CB8AC3E}">
        <p14:creationId xmlns:p14="http://schemas.microsoft.com/office/powerpoint/2010/main" xmlns="" val="5710182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0" y="0"/>
            <a:ext cx="9144000" cy="6901542"/>
          </a:xfrm>
          <a:prstGeom prst="rect">
            <a:avLst/>
          </a:prstGeom>
          <a:solidFill>
            <a:srgbClr val="33CC33"/>
          </a:solidFill>
          <a:ln w="12700" cap="flat" cmpd="sng" algn="ctr">
            <a:solidFill>
              <a:schemeClr val="tx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Tahoma" pitchFamily="34" charset="0"/>
              <a:ea typeface="ＭＳ Ｐゴシック" pitchFamily="50" charset="-128"/>
            </a:endParaRPr>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04650" y="707190"/>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正方形/長方形 10"/>
          <p:cNvSpPr/>
          <p:nvPr/>
        </p:nvSpPr>
        <p:spPr>
          <a:xfrm>
            <a:off x="4158208" y="908720"/>
            <a:ext cx="4086200" cy="29343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http://aoki2.si.gunma-u.ac.jp/R/jpn.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01763" y="1025720"/>
            <a:ext cx="3638042" cy="270035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schemeClr val="lt1"/>
                </a:solidFill>
                <a:latin typeface="+mn-lt"/>
                <a:ea typeface="+mn-ea"/>
              </a:endParaRPr>
            </a:p>
          </p:txBody>
        </p:sp>
      </p:grpSp>
      <p:sp>
        <p:nvSpPr>
          <p:cNvPr id="13" name="テキスト ボックス 12"/>
          <p:cNvSpPr txBox="1"/>
          <p:nvPr/>
        </p:nvSpPr>
        <p:spPr>
          <a:xfrm>
            <a:off x="2811610" y="91370"/>
            <a:ext cx="3464292" cy="400110"/>
          </a:xfrm>
          <a:prstGeom prst="rect">
            <a:avLst/>
          </a:prstGeom>
          <a:noFill/>
        </p:spPr>
        <p:txBody>
          <a:bodyPr wrap="square" rtlCol="0">
            <a:spAutoFit/>
          </a:bodyPr>
          <a:lstStyle/>
          <a:p>
            <a:pPr algn="ctr"/>
            <a:r>
              <a:rPr lang="ja-JP" altLang="en-US" sz="2000" b="1" dirty="0"/>
              <a:t>テレビ画面</a:t>
            </a:r>
            <a:endParaRPr kumimoji="1" lang="ja-JP" altLang="en-US" sz="2000" b="1" dirty="0"/>
          </a:p>
        </p:txBody>
      </p:sp>
      <p:sp>
        <p:nvSpPr>
          <p:cNvPr id="14" name="正方形/長方形 13"/>
          <p:cNvSpPr/>
          <p:nvPr/>
        </p:nvSpPr>
        <p:spPr>
          <a:xfrm>
            <a:off x="843105" y="4509120"/>
            <a:ext cx="7401303" cy="1186681"/>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kumimoji="1"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wrap="square" rtlCol="0">
            <a:spAutoFit/>
          </a:bodyPr>
          <a:lstStyle/>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近畿地方では、</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r>
              <a:rPr lang="ja-JP" altLang="en-U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強を観測しました。</a:t>
            </a:r>
            <a:endParaRPr kumimoji="1"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17" name="正方形/長方形 1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661218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12:23</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4524315"/>
          </a:xfrm>
          <a:prstGeom prst="rect">
            <a:avLst/>
          </a:prstGeom>
        </p:spPr>
        <p:txBody>
          <a:bodyPr wrap="square" anchor="t" anchorCtr="1">
            <a:spAutoFit/>
          </a:bodyPr>
          <a:lstStyle/>
          <a:p>
            <a:pPr algn="l"/>
            <a:r>
              <a:rPr lang="ja-JP" altLang="en-US" sz="3600" dirty="0" smtClean="0"/>
              <a:t>ただいま非常に大きな地震が発生しました。本校を含む府内一帯で震度</a:t>
            </a:r>
            <a:r>
              <a:rPr lang="en-US" altLang="ja-JP" sz="3600" dirty="0" smtClean="0"/>
              <a:t>6</a:t>
            </a:r>
            <a:r>
              <a:rPr lang="ja-JP" altLang="en-US" sz="3600" dirty="0" smtClean="0"/>
              <a:t>強を観測しています。学生の皆さんは、教職員の指示に従って、余震の発生に注意しながら、今いる場所から一番近い教室の安全な場所に移動してください。この校舎は耐震設計がされており安全です。慌てずに安全な場所に移動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12:35</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4524315"/>
          </a:xfrm>
          <a:prstGeom prst="rect">
            <a:avLst/>
          </a:prstGeom>
        </p:spPr>
        <p:txBody>
          <a:bodyPr wrap="square" anchor="t" anchorCtr="1">
            <a:spAutoFit/>
          </a:bodyPr>
          <a:lstStyle/>
          <a:p>
            <a:pPr algn="l"/>
            <a:r>
              <a:rPr lang="ja-JP" altLang="en-US" sz="3600" dirty="0" smtClean="0"/>
              <a:t>校内緊急放送です。</a:t>
            </a:r>
            <a:endParaRPr lang="en-US" altLang="ja-JP" sz="3600" dirty="0" smtClean="0"/>
          </a:p>
          <a:p>
            <a:pPr algn="l"/>
            <a:r>
              <a:rPr lang="ja-JP" altLang="en-US" sz="3600" dirty="0" smtClean="0"/>
              <a:t>さきほど非常に大きな地震が発生しました。学生の皆さんは、教職員の指示に従って、余震の発生に注意しながら、今いる場所から一番近い教室の安全な場所に移動してください。この校舎は耐震設計がされており安全です。慌てずに安全な場所に移動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12:40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こちらは学校管理部です。</a:t>
            </a:r>
            <a:endParaRPr lang="en-US" altLang="ja-JP" sz="3600" dirty="0" smtClean="0"/>
          </a:p>
          <a:p>
            <a:pPr algn="l"/>
            <a:endParaRPr lang="en-US" altLang="ja-JP" sz="3600" dirty="0" smtClean="0"/>
          </a:p>
          <a:p>
            <a:pPr algn="l"/>
            <a:r>
              <a:rPr lang="ja-JP" altLang="en-US" sz="3600" dirty="0" smtClean="0"/>
              <a:t>校内の安全な場所に避難したら、教職員は、現在、判明している状況をセミナーホールまで報告してください。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13:00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4524315"/>
          </a:xfrm>
          <a:prstGeom prst="rect">
            <a:avLst/>
          </a:prstGeom>
        </p:spPr>
        <p:txBody>
          <a:bodyPr wrap="square" anchor="t" anchorCtr="1">
            <a:spAutoFit/>
          </a:bodyPr>
          <a:lstStyle/>
          <a:p>
            <a:pPr algn="l"/>
            <a:r>
              <a:rPr lang="ja-JP" altLang="en-US" sz="3600" dirty="0" smtClean="0"/>
              <a:t>こちらは学校管理部です。</a:t>
            </a:r>
            <a:endParaRPr lang="en-US" altLang="ja-JP" sz="3600" dirty="0" smtClean="0"/>
          </a:p>
          <a:p>
            <a:pPr algn="l"/>
            <a:r>
              <a:rPr lang="ja-JP" altLang="en-US" sz="3600" dirty="0" smtClean="0"/>
              <a:t>校内１号館３階の調理実習室で火災が発生しました。校内の学生は教職員の指示に従って落ち着いて校外の広い場所へ避難してください。まだ余震が続いています。教職員は落ち着いて、すみやかに学生を校外の広い場所へ避難誘導してください。</a:t>
            </a:r>
          </a:p>
          <a:p>
            <a:pPr algn="l"/>
            <a:r>
              <a:rPr lang="ja-JP" altLang="en-US" sz="3600" dirty="0" smtClean="0"/>
              <a:t>この近隣の</a:t>
            </a:r>
            <a:r>
              <a:rPr lang="ja-JP" altLang="en-US" sz="3600" dirty="0"/>
              <a:t>指定</a:t>
            </a:r>
            <a:r>
              <a:rPr lang="ja-JP" altLang="en-US" sz="3600" dirty="0" smtClean="0"/>
              <a:t>避難所は嵯峨小学校です。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915" y="98175"/>
            <a:ext cx="5791200" cy="689111"/>
          </a:xfrm>
        </p:spPr>
        <p:txBody>
          <a:bodyPr/>
          <a:lstStyle/>
          <a:p>
            <a:pPr>
              <a:defRPr/>
            </a:pPr>
            <a:r>
              <a:rPr lang="ja-JP" altLang="en-US" b="0" dirty="0" smtClean="0"/>
              <a:t>■</a:t>
            </a:r>
            <a:r>
              <a:rPr lang="ja-JP" altLang="en-US" dirty="0"/>
              <a:t>研修</a:t>
            </a:r>
            <a:r>
              <a:rPr lang="ja-JP" altLang="en-US" b="0" dirty="0" smtClean="0"/>
              <a:t>の流れ</a:t>
            </a:r>
            <a:endParaRPr lang="ja-JP" altLang="en-US" b="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graphicFrame>
        <p:nvGraphicFramePr>
          <p:cNvPr id="7" name="表 6"/>
          <p:cNvGraphicFramePr>
            <a:graphicFrameLocks noGrp="1"/>
          </p:cNvGraphicFramePr>
          <p:nvPr>
            <p:extLst>
              <p:ext uri="{D42A27DB-BD31-4B8C-83A1-F6EECF244321}">
                <p14:modId xmlns:p14="http://schemas.microsoft.com/office/powerpoint/2010/main" xmlns="" val="152923089"/>
              </p:ext>
            </p:extLst>
          </p:nvPr>
        </p:nvGraphicFramePr>
        <p:xfrm>
          <a:off x="552258" y="1185539"/>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sz="1500" kern="100" dirty="0" smtClean="0">
                          <a:effectLst/>
                        </a:rPr>
                        <a:t>1</a:t>
                      </a:r>
                      <a:r>
                        <a:rPr lang="en-US" altLang="ja-JP" sz="1500" kern="100" dirty="0" smtClean="0">
                          <a:effectLst/>
                        </a:rPr>
                        <a:t>1</a:t>
                      </a:r>
                      <a:r>
                        <a:rPr lang="en-US" sz="1500" kern="100" dirty="0" smtClean="0">
                          <a:effectLst/>
                        </a:rPr>
                        <a:t>:50</a:t>
                      </a:r>
                      <a:r>
                        <a:rPr lang="ja-JP" sz="1500" kern="100" dirty="0">
                          <a:effectLst/>
                        </a:rPr>
                        <a:t>～</a:t>
                      </a:r>
                      <a:r>
                        <a:rPr lang="en-US" sz="1500" kern="100" dirty="0" smtClean="0">
                          <a:effectLst/>
                        </a:rPr>
                        <a:t>12:05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講座の趣旨説明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12:05</a:t>
                      </a:r>
                      <a:r>
                        <a:rPr lang="ja-JP" sz="1500" kern="100" dirty="0">
                          <a:effectLst/>
                        </a:rPr>
                        <a:t>～</a:t>
                      </a:r>
                      <a:r>
                        <a:rPr lang="en-US" sz="1500" kern="100" dirty="0" smtClean="0">
                          <a:effectLst/>
                        </a:rPr>
                        <a:t>12:20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12:20</a:t>
                      </a:r>
                      <a:r>
                        <a:rPr lang="ja-JP" sz="1500" kern="100" dirty="0">
                          <a:effectLst/>
                        </a:rPr>
                        <a:t>～</a:t>
                      </a:r>
                      <a:r>
                        <a:rPr lang="en-US" sz="1500" kern="100" dirty="0" smtClean="0">
                          <a:effectLst/>
                        </a:rPr>
                        <a:t>13:30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13:30</a:t>
                      </a:r>
                      <a:r>
                        <a:rPr lang="ja-JP" sz="1500" kern="100" dirty="0">
                          <a:effectLst/>
                        </a:rPr>
                        <a:t>～</a:t>
                      </a:r>
                      <a:r>
                        <a:rPr lang="en-US" sz="1500" kern="100" dirty="0" smtClean="0">
                          <a:effectLst/>
                        </a:rPr>
                        <a:t>13:45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13:45</a:t>
                      </a:r>
                      <a:r>
                        <a:rPr lang="ja-JP" sz="1500" kern="100" dirty="0">
                          <a:effectLst/>
                        </a:rPr>
                        <a:t>～</a:t>
                      </a:r>
                      <a:r>
                        <a:rPr lang="en-US" sz="1500" kern="100" dirty="0" smtClean="0">
                          <a:effectLst/>
                        </a:rPr>
                        <a:t>14:15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sz="1500" kern="100" dirty="0" smtClean="0">
                          <a:effectLst/>
                        </a:rPr>
                        <a:t>14:15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13:10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203200" y="1515453"/>
            <a:ext cx="8681013" cy="4154984"/>
          </a:xfrm>
          <a:prstGeom prst="rect">
            <a:avLst/>
          </a:prstGeom>
        </p:spPr>
        <p:txBody>
          <a:bodyPr wrap="square" anchor="t" anchorCtr="1">
            <a:spAutoFit/>
          </a:bodyPr>
          <a:lstStyle/>
          <a:p>
            <a:pPr algn="l"/>
            <a:r>
              <a:rPr lang="ja-JP" altLang="en-US" sz="2400" b="1" dirty="0" smtClean="0"/>
              <a:t>こちらは防災センターです。気象庁の発表によると、引き続き大きな余震が発生する可能性があるとのことです。また近隣では火災が発生しています。建物の中には絶対に入らないでください。交通機関は全面的に停止している模様です。なお、この地震による津波の恐れはありません。</a:t>
            </a:r>
            <a:endParaRPr lang="en-US" altLang="ja-JP" sz="2400" b="1" dirty="0" smtClean="0"/>
          </a:p>
          <a:p>
            <a:pPr algn="l"/>
            <a:endParaRPr lang="en-US" altLang="ja-JP" sz="1200" b="1" dirty="0" smtClean="0"/>
          </a:p>
          <a:p>
            <a:pPr algn="l"/>
            <a:r>
              <a:rPr lang="ja-JP" altLang="en-US" sz="2400" b="1" dirty="0" smtClean="0"/>
              <a:t>こちらは防災センターです。現在までの情報を総合すると、皆さまの帰宅には相当な困難が予測されます。無理に帰宅しようとせず、収容避難所である嵯峨小学校に避難してください。</a:t>
            </a:r>
            <a:endParaRPr lang="en-US" altLang="ja-JP" sz="2400" b="1" dirty="0" smtClean="0"/>
          </a:p>
          <a:p>
            <a:pPr algn="l"/>
            <a:endParaRPr lang="en-US" altLang="ja-JP" sz="1200" b="1" dirty="0" smtClean="0"/>
          </a:p>
          <a:p>
            <a:pPr algn="l"/>
            <a:r>
              <a:rPr lang="ja-JP" altLang="en-US" sz="2400" b="1" dirty="0" smtClean="0"/>
              <a:t>こちらは防災センターです。いま伝えましたように、無理に帰宅せずに嵯峨小学校に避難してください</a:t>
            </a:r>
            <a:r>
              <a:rPr lang="ja-JP" altLang="en-US" sz="2400" dirty="0" smtClean="0"/>
              <a:t>。</a:t>
            </a:r>
            <a:endParaRPr lang="en-US" altLang="ja-JP" sz="2800" dirty="0" smtClean="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13:20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endParaRPr lang="en-US" altLang="ja-JP" sz="3600" dirty="0" smtClean="0"/>
          </a:p>
          <a:p>
            <a:pPr algn="l"/>
            <a:r>
              <a:rPr lang="ja-JP" altLang="en-US" sz="3600" dirty="0" smtClean="0"/>
              <a:t>嵯峨小学校に避難したら、各施設の責任者は、現在、判明している状況を防災センターに報告してください。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休憩</a:t>
            </a:r>
            <a:endParaRPr lang="ja-JP" altLang="en-US" sz="8800" b="1" kern="0" dirty="0">
              <a:solidFill>
                <a:schemeClr val="accent4">
                  <a:lumMod val="10000"/>
                </a:schemeClr>
              </a:solidFill>
              <a:latin typeface="+mj-lt"/>
              <a:ea typeface="+mj-ea"/>
              <a:cs typeface="+mj-cs"/>
            </a:endParaRPr>
          </a:p>
        </p:txBody>
      </p:sp>
      <p:pic>
        <p:nvPicPr>
          <p:cNvPr id="74754" name="Picture 2" descr="C:\Users\meshitsuka.L-BRAINS\AppData\Local\Microsoft\Windows\Temporary Internet Files\Content.IE5\6IU1S486\MM900189203[1].gif"/>
          <p:cNvPicPr>
            <a:picLocks noChangeAspect="1" noChangeArrowheads="1" noCrop="1"/>
          </p:cNvPicPr>
          <p:nvPr/>
        </p:nvPicPr>
        <p:blipFill>
          <a:blip r:embed="rId2" cstate="print">
            <a:extLst>
              <a:ext uri="{BEBA8EAE-BF5A-486C-A8C5-ECC9F3942E4B}">
                <a14:imgProps xmlns:a14="http://schemas.microsoft.com/office/drawing/2010/main" xmlns="">
                  <a14:imgLayer r:embed="rId3">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6394450" y="3688604"/>
            <a:ext cx="1849664" cy="2448085"/>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Tree>
    <p:extLst>
      <p:ext uri="{BB962C8B-B14F-4D97-AF65-F5344CB8AC3E}">
        <p14:creationId xmlns:p14="http://schemas.microsoft.com/office/powerpoint/2010/main" xmlns="" val="1667962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振り返り</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xmlns="" val="1667962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共有</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xmlns="" val="1667962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txBox="1">
            <a:spLocks noGrp="1"/>
          </p:cNvSpPr>
          <p:nvPr/>
        </p:nvSpPr>
        <p:spPr bwMode="auto">
          <a:xfrm>
            <a:off x="6877050" y="6381750"/>
            <a:ext cx="2133600" cy="47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01F0D83F-990D-4538-9015-68E30CBA4971}" type="slidenum">
              <a:rPr lang="en-US" altLang="ja-JP">
                <a:latin typeface="ＭＳ ゴシック" pitchFamily="49" charset="-128"/>
                <a:ea typeface="ＭＳ ゴシック" pitchFamily="49" charset="-128"/>
              </a:rPr>
              <a:pPr algn="r" eaLnBrk="1" hangingPunct="1"/>
              <a:t>25</a:t>
            </a:fld>
            <a:endParaRPr lang="en-US" altLang="ja-JP">
              <a:latin typeface="ＭＳ ゴシック" pitchFamily="49" charset="-128"/>
              <a:ea typeface="ＭＳ ゴシック" pitchFamily="49" charset="-128"/>
            </a:endParaRPr>
          </a:p>
        </p:txBody>
      </p:sp>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r>
              <a:rPr lang="ja-JP" altLang="en-US" dirty="0" smtClean="0"/>
              <a:t>■講評</a:t>
            </a:r>
            <a:endParaRPr lang="ja-JP" altLang="en-US"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2374828" y="2191059"/>
            <a:ext cx="4394343" cy="584775"/>
          </a:xfrm>
          <a:prstGeom prst="rect">
            <a:avLst/>
          </a:prstGeom>
        </p:spPr>
        <p:txBody>
          <a:bodyPr wrap="none">
            <a:spAutoFit/>
          </a:bodyPr>
          <a:lstStyle/>
          <a:p>
            <a:r>
              <a:rPr lang="ja-JP" altLang="en-US" sz="3200" dirty="0" smtClean="0"/>
              <a:t>（</a:t>
            </a:r>
            <a:r>
              <a:rPr lang="en-US" altLang="ja-JP" sz="3200" dirty="0" err="1" smtClean="0"/>
              <a:t>saveMLAK</a:t>
            </a:r>
            <a:r>
              <a:rPr lang="ja-JP" altLang="en-US" sz="3200" dirty="0" smtClean="0"/>
              <a:t>プロジェクト）</a:t>
            </a:r>
            <a:endParaRPr lang="ja-JP" altLang="en-US" sz="3200" dirty="0"/>
          </a:p>
        </p:txBody>
      </p:sp>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29388262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6" name="正方形/長方形 5"/>
          <p:cNvSpPr/>
          <p:nvPr/>
        </p:nvSpPr>
        <p:spPr>
          <a:xfrm>
            <a:off x="347240" y="1371830"/>
            <a:ext cx="8345347" cy="5078313"/>
          </a:xfrm>
          <a:prstGeom prst="rect">
            <a:avLst/>
          </a:prstGeom>
        </p:spPr>
        <p:txBody>
          <a:bodyPr wrap="square">
            <a:spAutoFit/>
          </a:bodyPr>
          <a:lstStyle/>
          <a:p>
            <a:pPr algn="l"/>
            <a:r>
              <a:rPr lang="ja-JP" altLang="en-US" sz="3600" dirty="0" smtClean="0"/>
              <a:t>以上で本プログラムは終了です。</a:t>
            </a:r>
          </a:p>
          <a:p>
            <a:pPr algn="l"/>
            <a:endParaRPr lang="ja-JP" altLang="en-US" sz="3600" dirty="0" smtClean="0"/>
          </a:p>
          <a:p>
            <a:pPr algn="l"/>
            <a:r>
              <a:rPr lang="ja-JP" altLang="en-US" sz="3600" dirty="0" smtClean="0"/>
              <a:t>本プログラムは、クリエイティブ・コモンズ・ライセンス「表示 </a:t>
            </a:r>
            <a:r>
              <a:rPr lang="en-US" altLang="ja-JP" sz="3600" dirty="0" smtClean="0"/>
              <a:t>- </a:t>
            </a:r>
            <a:r>
              <a:rPr lang="ja-JP" altLang="en-US" sz="3600" dirty="0" smtClean="0"/>
              <a:t>継承 </a:t>
            </a:r>
            <a:r>
              <a:rPr lang="en-US" altLang="ja-JP" sz="3600" dirty="0" smtClean="0"/>
              <a:t>2.1 </a:t>
            </a:r>
            <a:r>
              <a:rPr lang="ja-JP" altLang="en-US" sz="3600" dirty="0" smtClean="0"/>
              <a:t>日本 </a:t>
            </a:r>
            <a:r>
              <a:rPr lang="en-US" altLang="ja-JP" sz="3600" dirty="0" smtClean="0"/>
              <a:t>(CC BY-SA 2.1)</a:t>
            </a:r>
            <a:r>
              <a:rPr lang="ja-JP" altLang="en-US" sz="3600" dirty="0" smtClean="0"/>
              <a:t>」に基づき利用できます。</a:t>
            </a:r>
          </a:p>
          <a:p>
            <a:pPr algn="l"/>
            <a:endParaRPr lang="ja-JP" altLang="en-US" sz="3600" dirty="0" smtClean="0"/>
          </a:p>
          <a:p>
            <a:pPr algn="l"/>
            <a:r>
              <a:rPr lang="ja-JP" altLang="en-US" sz="3600" dirty="0" smtClean="0"/>
              <a:t>各施設でのより現実的な訓練にお役立てください。全資料を</a:t>
            </a:r>
            <a:r>
              <a:rPr lang="en-US" altLang="ja-JP" sz="3600" dirty="0" err="1" smtClean="0"/>
              <a:t>saveMLAK</a:t>
            </a:r>
            <a:r>
              <a:rPr lang="ja-JP" altLang="en-US" sz="3600" dirty="0" smtClean="0"/>
              <a:t>サイトで公開します。</a:t>
            </a:r>
            <a:endParaRPr lang="ja-JP" altLang="en-US" sz="3600" dirty="0"/>
          </a:p>
        </p:txBody>
      </p:sp>
    </p:spTree>
    <p:extLst>
      <p:ext uri="{BB962C8B-B14F-4D97-AF65-F5344CB8AC3E}">
        <p14:creationId xmlns:p14="http://schemas.microsoft.com/office/powerpoint/2010/main" xmlns="" val="1671641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a:t>
            </a:r>
            <a:r>
              <a:rPr lang="ja-JP" altLang="en-US" dirty="0" smtClean="0"/>
              <a:t>本</a:t>
            </a:r>
            <a:r>
              <a:rPr kumimoji="1" lang="ja-JP" altLang="en-US" dirty="0" smtClean="0"/>
              <a:t>プログラムの特徴と目的</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8" name="正方形/長方形 7"/>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東日本大震災の経験（と以前からの備え）への依拠</a:t>
            </a:r>
          </a:p>
          <a:p>
            <a:pPr lvl="1" algn="l">
              <a:buFont typeface="Wingdings" pitchFamily="2" charset="2"/>
              <a:buChar char="l"/>
            </a:pPr>
            <a:r>
              <a:rPr lang="ja-JP" altLang="en-US" sz="2800" dirty="0" smtClean="0"/>
              <a:t>東北大学附属図書館</a:t>
            </a:r>
          </a:p>
          <a:p>
            <a:pPr lvl="1" algn="l">
              <a:buFont typeface="Wingdings" pitchFamily="2" charset="2"/>
              <a:buChar char="l"/>
            </a:pPr>
            <a:r>
              <a:rPr lang="ja-JP" altLang="en-US" sz="2800" dirty="0" smtClean="0"/>
              <a:t>東北学院大学中央図書館</a:t>
            </a:r>
          </a:p>
          <a:p>
            <a:pPr lvl="1" algn="l">
              <a:buFont typeface="Wingdings" pitchFamily="2" charset="2"/>
              <a:buChar char="l"/>
            </a:pPr>
            <a:r>
              <a:rPr lang="ja-JP" altLang="en-US" sz="2800" dirty="0" smtClean="0"/>
              <a:t>宮城県図書館</a:t>
            </a:r>
          </a:p>
          <a:p>
            <a:pPr lvl="1" algn="l">
              <a:buFont typeface="Wingdings" pitchFamily="2" charset="2"/>
              <a:buChar char="l"/>
            </a:pPr>
            <a:r>
              <a:rPr lang="ja-JP" altLang="en-US" sz="2800" dirty="0" smtClean="0"/>
              <a:t>東松島市図書館ほか</a:t>
            </a:r>
          </a:p>
          <a:p>
            <a:pPr algn="l">
              <a:buFont typeface="Wingdings" pitchFamily="2" charset="2"/>
              <a:buChar char="l"/>
            </a:pPr>
            <a:r>
              <a:rPr lang="ja-JP" altLang="en-US" sz="2800" dirty="0" smtClean="0"/>
              <a:t>防災専門家による監修</a:t>
            </a:r>
          </a:p>
          <a:p>
            <a:pPr lvl="1" algn="l">
              <a:buFont typeface="Wingdings" pitchFamily="2" charset="2"/>
              <a:buChar char="l"/>
            </a:pPr>
            <a:r>
              <a:rPr lang="ja-JP" altLang="en-US" sz="2800" dirty="0" smtClean="0"/>
              <a:t>鈴木光（総務省消防庁防災図上訓練指導員、防災ファシリテーター）</a:t>
            </a:r>
            <a:endParaRPr lang="en-US" altLang="ja-JP" sz="2800" dirty="0" smtClean="0"/>
          </a:p>
          <a:p>
            <a:pPr lvl="2" algn="l">
              <a:buFont typeface="Wingdings" pitchFamily="2" charset="2"/>
              <a:buChar char="l"/>
            </a:pPr>
            <a:r>
              <a:rPr lang="en-US" altLang="ja-JP" sz="2800" dirty="0" smtClean="0"/>
              <a:t>T-</a:t>
            </a:r>
            <a:r>
              <a:rPr lang="ja-JP" altLang="en-US" sz="2800" dirty="0" smtClean="0"/>
              <a:t>メソッド（</a:t>
            </a:r>
            <a:r>
              <a:rPr lang="zh-TW" altLang="en-US" sz="2800" dirty="0" smtClean="0"/>
              <a:t>自治体危機管理研修所</a:t>
            </a:r>
            <a:r>
              <a:rPr lang="ja-JP" altLang="en-US" sz="2800" dirty="0" smtClean="0"/>
              <a:t>）の参照</a:t>
            </a:r>
            <a:endParaRPr lang="ja-JP" altLang="en-US" sz="2800" dirty="0"/>
          </a:p>
        </p:txBody>
      </p:sp>
      <p:sp>
        <p:nvSpPr>
          <p:cNvPr id="10" name="正方形/長方形 9"/>
          <p:cNvSpPr/>
          <p:nvPr/>
        </p:nvSpPr>
        <p:spPr>
          <a:xfrm>
            <a:off x="769713" y="5109049"/>
            <a:ext cx="771452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2400" dirty="0" smtClean="0"/>
              <a:t>リアルなシミュレーション体験による備えの不足への気づき</a:t>
            </a:r>
          </a:p>
          <a:p>
            <a:r>
              <a:rPr lang="ja-JP" altLang="en-US" sz="2400" dirty="0" smtClean="0"/>
              <a:t>＋</a:t>
            </a:r>
          </a:p>
          <a:p>
            <a:r>
              <a:rPr lang="ja-JP" altLang="en-US" sz="2400" dirty="0" smtClean="0"/>
              <a:t>気づきに基づく各図書館での備えの充実</a:t>
            </a:r>
            <a:endParaRPr lang="ja-JP" altLang="en-US" sz="2400" dirty="0"/>
          </a:p>
        </p:txBody>
      </p:sp>
    </p:spTree>
    <p:extLst>
      <p:ext uri="{BB962C8B-B14F-4D97-AF65-F5344CB8AC3E}">
        <p14:creationId xmlns:p14="http://schemas.microsoft.com/office/powerpoint/2010/main" xmlns="" val="1599387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■訓練の前提（地震）</a:t>
            </a:r>
            <a:endParaRPr kumimoji="1" lang="ja-JP" altLang="en-US" dirty="0"/>
          </a:p>
        </p:txBody>
      </p:sp>
      <p:sp>
        <p:nvSpPr>
          <p:cNvPr id="4" name="テキスト ボックス 3"/>
          <p:cNvSpPr txBox="1"/>
          <p:nvPr/>
        </p:nvSpPr>
        <p:spPr>
          <a:xfrm>
            <a:off x="203199" y="840046"/>
            <a:ext cx="3352801" cy="3543267"/>
          </a:xfrm>
          <a:prstGeom prst="rect">
            <a:avLst/>
          </a:prstGeom>
          <a:noFill/>
        </p:spPr>
        <p:txBody>
          <a:bodyPr wrap="square" rtlCol="0">
            <a:spAutoFit/>
          </a:bodyPr>
          <a:lstStyle/>
          <a:p>
            <a:pPr marL="285750" indent="-285750" algn="l">
              <a:buFont typeface="Wingdings" panose="05000000000000000000" pitchFamily="2" charset="2"/>
              <a:buChar char="l"/>
            </a:pPr>
            <a:r>
              <a:rPr lang="ja-JP" altLang="en-US" dirty="0" smtClean="0"/>
              <a:t>発生日時</a:t>
            </a:r>
            <a:endParaRPr lang="en-US" altLang="ja-JP" dirty="0" smtClean="0"/>
          </a:p>
          <a:p>
            <a:pPr algn="l"/>
            <a:r>
              <a:rPr lang="ja-JP" altLang="en-US" dirty="0"/>
              <a:t>　</a:t>
            </a:r>
            <a:r>
              <a:rPr lang="ja-JP" altLang="en-US" dirty="0" smtClean="0"/>
              <a:t>　</a:t>
            </a:r>
            <a:r>
              <a:rPr lang="en-US" altLang="ja-JP" dirty="0" smtClean="0"/>
              <a:t>2015</a:t>
            </a:r>
            <a:r>
              <a:rPr lang="ja-JP" altLang="en-US" dirty="0" smtClean="0"/>
              <a:t>年</a:t>
            </a:r>
            <a:r>
              <a:rPr lang="en-US" altLang="ja-JP" dirty="0" smtClean="0"/>
              <a:t>2</a:t>
            </a:r>
            <a:r>
              <a:rPr lang="ja-JP" altLang="en-US" dirty="0" smtClean="0"/>
              <a:t>月</a:t>
            </a:r>
            <a:r>
              <a:rPr lang="en-US" altLang="ja-JP" dirty="0" smtClean="0"/>
              <a:t>10</a:t>
            </a:r>
            <a:r>
              <a:rPr lang="ja-JP" altLang="en-US" dirty="0" smtClean="0"/>
              <a:t>日（火）</a:t>
            </a:r>
            <a:r>
              <a:rPr lang="en-US" altLang="ja-JP" dirty="0" smtClean="0"/>
              <a:t>12</a:t>
            </a:r>
            <a:r>
              <a:rPr lang="ja-JP" altLang="en-US" dirty="0" smtClean="0"/>
              <a:t>：</a:t>
            </a:r>
            <a:r>
              <a:rPr lang="en-US" altLang="ja-JP" dirty="0" smtClean="0"/>
              <a:t>20</a:t>
            </a:r>
          </a:p>
          <a:p>
            <a:pPr marL="285750" indent="-285750" algn="l">
              <a:buFont typeface="Wingdings" panose="05000000000000000000" pitchFamily="2" charset="2"/>
              <a:buChar char="l"/>
            </a:pPr>
            <a:r>
              <a:rPr lang="ja-JP" altLang="en-US" dirty="0" smtClean="0"/>
              <a:t>発生場所</a:t>
            </a:r>
            <a:endParaRPr lang="en-US" altLang="ja-JP" dirty="0" smtClean="0"/>
          </a:p>
          <a:p>
            <a:pPr algn="l"/>
            <a:r>
              <a:rPr lang="ja-JP" altLang="en-US" dirty="0" smtClean="0"/>
              <a:t>　　近畿地方　京都府</a:t>
            </a:r>
            <a:endParaRPr lang="en-US" altLang="ja-JP" dirty="0" smtClean="0"/>
          </a:p>
          <a:p>
            <a:pPr marL="285750" indent="-285750" algn="l">
              <a:buFont typeface="Wingdings" panose="05000000000000000000" pitchFamily="2" charset="2"/>
              <a:buChar char="l"/>
            </a:pPr>
            <a:r>
              <a:rPr lang="ja-JP" altLang="en-US" dirty="0"/>
              <a:t>図書館の</a:t>
            </a:r>
            <a:r>
              <a:rPr lang="ja-JP" altLang="en-US" dirty="0" smtClean="0"/>
              <a:t>所在地</a:t>
            </a:r>
            <a:endParaRPr lang="en-US" altLang="ja-JP" dirty="0" smtClean="0"/>
          </a:p>
          <a:p>
            <a:pPr algn="l"/>
            <a:r>
              <a:rPr lang="ja-JP" altLang="en-US" dirty="0"/>
              <a:t>　</a:t>
            </a:r>
            <a:r>
              <a:rPr lang="ja-JP" altLang="en-US" dirty="0" smtClean="0"/>
              <a:t>　京都市右京区</a:t>
            </a:r>
            <a:endParaRPr lang="en-US" altLang="ja-JP" dirty="0" smtClean="0"/>
          </a:p>
          <a:p>
            <a:pPr algn="l"/>
            <a:r>
              <a:rPr lang="ja-JP" altLang="en-US" dirty="0" smtClean="0"/>
              <a:t>　　　　　　　（</a:t>
            </a:r>
            <a:r>
              <a:rPr lang="ja-JP" altLang="en-US" dirty="0"/>
              <a:t>今、いる場所です）</a:t>
            </a:r>
            <a:endParaRPr lang="en-US" altLang="ja-JP" dirty="0"/>
          </a:p>
          <a:p>
            <a:pPr marL="285750" indent="-285750" algn="l">
              <a:buFont typeface="Wingdings" panose="05000000000000000000" pitchFamily="2" charset="2"/>
              <a:buChar char="l"/>
            </a:pPr>
            <a:r>
              <a:rPr lang="ja-JP" altLang="en-US" dirty="0" smtClean="0"/>
              <a:t>発生内容</a:t>
            </a:r>
            <a:endParaRPr lang="en-US" altLang="ja-JP" dirty="0" smtClean="0"/>
          </a:p>
          <a:p>
            <a:pPr algn="l"/>
            <a:r>
              <a:rPr lang="ja-JP" altLang="ja-JP" dirty="0" smtClean="0"/>
              <a:t>内陸型地震（樫原～水尾断層）</a:t>
            </a:r>
            <a:r>
              <a:rPr lang="ja-JP" altLang="en-US" dirty="0" smtClean="0"/>
              <a:t>、を</a:t>
            </a:r>
            <a:r>
              <a:rPr lang="ja-JP" altLang="en-US" dirty="0"/>
              <a:t>震源とする</a:t>
            </a:r>
            <a:r>
              <a:rPr lang="ja-JP" altLang="en-US" dirty="0" smtClean="0"/>
              <a:t>マグニチュード</a:t>
            </a:r>
            <a:r>
              <a:rPr lang="en-US" altLang="ja-JP" dirty="0" smtClean="0"/>
              <a:t>6.6</a:t>
            </a:r>
            <a:r>
              <a:rPr lang="ja-JP" altLang="en-US" dirty="0" smtClean="0"/>
              <a:t>の地震、市内</a:t>
            </a:r>
            <a:r>
              <a:rPr lang="ja-JP" altLang="en-US" dirty="0"/>
              <a:t>で</a:t>
            </a:r>
            <a:r>
              <a:rPr lang="ja-JP" altLang="en-US" dirty="0" smtClean="0"/>
              <a:t>震度</a:t>
            </a:r>
            <a:r>
              <a:rPr lang="en-US" altLang="ja-JP" dirty="0" smtClean="0"/>
              <a:t>6</a:t>
            </a:r>
            <a:r>
              <a:rPr lang="ja-JP" altLang="en-US" dirty="0" smtClean="0"/>
              <a:t>弱～</a:t>
            </a:r>
            <a:r>
              <a:rPr lang="en-US" altLang="ja-JP" dirty="0" smtClean="0"/>
              <a:t>6</a:t>
            </a:r>
            <a:r>
              <a:rPr lang="ja-JP" altLang="en-US" dirty="0" smtClean="0"/>
              <a:t>強の</a:t>
            </a:r>
            <a:r>
              <a:rPr lang="ja-JP" altLang="en-US" dirty="0"/>
              <a:t>揺れ</a:t>
            </a:r>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3" name="Text Box 2"/>
          <p:cNvSpPr txBox="1">
            <a:spLocks noChangeArrowheads="1"/>
          </p:cNvSpPr>
          <p:nvPr/>
        </p:nvSpPr>
        <p:spPr bwMode="auto">
          <a:xfrm>
            <a:off x="699869" y="5412012"/>
            <a:ext cx="2609389"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smtClean="0">
                <a:ln>
                  <a:noFill/>
                </a:ln>
                <a:effectLst/>
                <a:latin typeface="Arial" pitchFamily="34" charset="0"/>
                <a:ea typeface="ＭＳ Ｐゴシック" pitchFamily="50" charset="-128"/>
                <a:cs typeface="ＭＳ Ｐゴシック" pitchFamily="50" charset="-128"/>
              </a:rPr>
              <a:t>右京区専門学校図書館</a:t>
            </a:r>
            <a:endParaRPr kumimoji="1" lang="ja-JP" altLang="ja-JP" sz="1800" b="1" i="0" u="none" strike="noStrike" cap="none" normalizeH="0" baseline="0" dirty="0" smtClean="0">
              <a:ln>
                <a:noFill/>
              </a:ln>
              <a:effectLst/>
              <a:latin typeface="Arial" pitchFamily="34" charset="0"/>
              <a:ea typeface="ＭＳ Ｐゴシック" pitchFamily="50" charset="-128"/>
              <a:cs typeface="ＭＳ Ｐゴシック" pitchFamily="50" charset="-128"/>
            </a:endParaRPr>
          </a:p>
        </p:txBody>
      </p:sp>
      <p:pic>
        <p:nvPicPr>
          <p:cNvPr id="10" name="図 9" descr="04katagihara.gif"/>
          <p:cNvPicPr>
            <a:picLocks noChangeAspect="1"/>
          </p:cNvPicPr>
          <p:nvPr/>
        </p:nvPicPr>
        <p:blipFill>
          <a:blip r:embed="rId5" cstate="print"/>
          <a:stretch>
            <a:fillRect/>
          </a:stretch>
        </p:blipFill>
        <p:spPr>
          <a:xfrm>
            <a:off x="3599543" y="1105388"/>
            <a:ext cx="5164363" cy="5179644"/>
          </a:xfrm>
          <a:prstGeom prst="rect">
            <a:avLst/>
          </a:prstGeom>
        </p:spPr>
      </p:pic>
      <p:cxnSp>
        <p:nvCxnSpPr>
          <p:cNvPr id="6" name="直線矢印コネクタ 5"/>
          <p:cNvCxnSpPr/>
          <p:nvPr/>
        </p:nvCxnSpPr>
        <p:spPr>
          <a:xfrm flipV="1">
            <a:off x="3236685" y="4586514"/>
            <a:ext cx="3846286" cy="92891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5588000" y="6299981"/>
            <a:ext cx="3280230" cy="347561"/>
          </a:xfrm>
          <a:prstGeom prst="rect">
            <a:avLst/>
          </a:prstGeom>
          <a:noFill/>
        </p:spPr>
        <p:txBody>
          <a:bodyPr wrap="square" rtlCol="0">
            <a:spAutoFit/>
          </a:bodyPr>
          <a:lstStyle/>
          <a:p>
            <a:r>
              <a:rPr lang="en-US" altLang="ja-JP" sz="1600" dirty="0" smtClean="0"/>
              <a:t>※</a:t>
            </a:r>
            <a:r>
              <a:rPr kumimoji="1" lang="ja-JP" altLang="en-US" sz="1600" dirty="0" smtClean="0"/>
              <a:t>京都市</a:t>
            </a:r>
            <a:r>
              <a:rPr kumimoji="1" lang="en-US" altLang="ja-JP" sz="1600" dirty="0" smtClean="0"/>
              <a:t>HP </a:t>
            </a:r>
            <a:r>
              <a:rPr kumimoji="1" lang="ja-JP" altLang="en-US" sz="1600" dirty="0" smtClean="0"/>
              <a:t> 京都市情報館より</a:t>
            </a:r>
            <a:endParaRPr kumimoji="1" lang="ja-JP" altLang="en-US" sz="1600" dirty="0"/>
          </a:p>
        </p:txBody>
      </p:sp>
    </p:spTree>
    <p:extLst>
      <p:ext uri="{BB962C8B-B14F-4D97-AF65-F5344CB8AC3E}">
        <p14:creationId xmlns:p14="http://schemas.microsoft.com/office/powerpoint/2010/main" xmlns="" val="416824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■訓練の前提（専門学校図書館）</a:t>
            </a:r>
            <a:endParaRPr kumimoji="1" lang="ja-JP" altLang="en-US" dirty="0"/>
          </a:p>
        </p:txBody>
      </p:sp>
      <p:sp>
        <p:nvSpPr>
          <p:cNvPr id="4" name="テキスト ボックス 3"/>
          <p:cNvSpPr txBox="1"/>
          <p:nvPr/>
        </p:nvSpPr>
        <p:spPr>
          <a:xfrm>
            <a:off x="438600" y="687923"/>
            <a:ext cx="8137795" cy="3477875"/>
          </a:xfrm>
          <a:prstGeom prst="rect">
            <a:avLst/>
          </a:prstGeom>
          <a:noFill/>
        </p:spPr>
        <p:txBody>
          <a:bodyPr wrap="square" rtlCol="0">
            <a:spAutoFit/>
          </a:bodyPr>
          <a:lstStyle/>
          <a:p>
            <a:pPr algn="l">
              <a:buFont typeface="Wingdings" pitchFamily="2" charset="2"/>
              <a:buChar char="l"/>
            </a:pPr>
            <a:r>
              <a:rPr lang="ja-JP" altLang="en-US" sz="2000" dirty="0" smtClean="0"/>
              <a:t>職</a:t>
            </a:r>
            <a:r>
              <a:rPr lang="ja-JP" altLang="en-US" sz="2000" dirty="0"/>
              <a:t>員数</a:t>
            </a:r>
            <a:r>
              <a:rPr lang="ja-JP" altLang="en-US" sz="2000" dirty="0" smtClean="0"/>
              <a:t>：</a:t>
            </a:r>
            <a:r>
              <a:rPr lang="en-US" altLang="ja-JP" sz="2000" dirty="0"/>
              <a:t>1</a:t>
            </a:r>
            <a:r>
              <a:rPr lang="ja-JP" altLang="en-US" sz="2000" dirty="0" smtClean="0"/>
              <a:t>名</a:t>
            </a:r>
            <a:endParaRPr lang="ja-JP" altLang="en-US" sz="2000" dirty="0"/>
          </a:p>
          <a:p>
            <a:pPr algn="l"/>
            <a:r>
              <a:rPr lang="ja-JP" altLang="en-US" sz="2000" dirty="0" smtClean="0"/>
              <a:t>　非常勤</a:t>
            </a:r>
            <a:r>
              <a:rPr lang="en-US" altLang="ja-JP" sz="2000" dirty="0"/>
              <a:t>1</a:t>
            </a:r>
            <a:r>
              <a:rPr lang="ja-JP" altLang="en-US" sz="2000" dirty="0" smtClean="0"/>
              <a:t>名</a:t>
            </a:r>
            <a:r>
              <a:rPr lang="ja-JP" altLang="en-US" sz="2000" dirty="0"/>
              <a:t>／</a:t>
            </a:r>
            <a:r>
              <a:rPr lang="ja-JP" altLang="en-US" sz="2000" dirty="0" smtClean="0"/>
              <a:t>館長なし、司書・カウンター兼任（</a:t>
            </a:r>
            <a:r>
              <a:rPr lang="en-US" altLang="ja-JP" sz="2000" dirty="0" smtClean="0"/>
              <a:t>1</a:t>
            </a:r>
            <a:r>
              <a:rPr lang="ja-JP" altLang="en-US" sz="2000" dirty="0" smtClean="0"/>
              <a:t>名）</a:t>
            </a:r>
            <a:endParaRPr lang="ja-JP" altLang="en-US" sz="2000" dirty="0"/>
          </a:p>
          <a:p>
            <a:pPr algn="l">
              <a:buFont typeface="Wingdings" pitchFamily="2" charset="2"/>
              <a:buChar char="l"/>
            </a:pPr>
            <a:r>
              <a:rPr lang="ja-JP" altLang="en-US" sz="2000" dirty="0" smtClean="0"/>
              <a:t>利用者数：</a:t>
            </a:r>
            <a:r>
              <a:rPr lang="en-US" altLang="ja-JP" sz="2000" dirty="0" smtClean="0"/>
              <a:t>35</a:t>
            </a:r>
            <a:r>
              <a:rPr lang="ja-JP" altLang="en-US" sz="2000" dirty="0" smtClean="0"/>
              <a:t>名</a:t>
            </a:r>
            <a:r>
              <a:rPr lang="ja-JP" altLang="en-US" sz="2000" dirty="0"/>
              <a:t>　</a:t>
            </a:r>
            <a:r>
              <a:rPr lang="ja-JP" altLang="en-US" sz="2000" dirty="0" smtClean="0"/>
              <a:t>（女子学生</a:t>
            </a:r>
            <a:r>
              <a:rPr lang="en-US" altLang="ja-JP" sz="2000" dirty="0" smtClean="0"/>
              <a:t>28</a:t>
            </a:r>
            <a:r>
              <a:rPr lang="ja-JP" altLang="en-US" sz="2000" dirty="0" smtClean="0"/>
              <a:t>名、男子学生</a:t>
            </a:r>
            <a:r>
              <a:rPr lang="en-US" altLang="ja-JP" sz="2000" dirty="0" smtClean="0"/>
              <a:t>7</a:t>
            </a:r>
            <a:r>
              <a:rPr lang="ja-JP" altLang="en-US" sz="2000" dirty="0" smtClean="0"/>
              <a:t>名）　うち</a:t>
            </a:r>
            <a:r>
              <a:rPr lang="en-US" altLang="ja-JP" sz="2000" dirty="0" smtClean="0"/>
              <a:t>3</a:t>
            </a:r>
            <a:r>
              <a:rPr lang="ja-JP" altLang="en-US" sz="2000" dirty="0" smtClean="0"/>
              <a:t>名が訓練役</a:t>
            </a:r>
            <a:endParaRPr lang="ja-JP" altLang="en-US" sz="2000" dirty="0"/>
          </a:p>
          <a:p>
            <a:pPr algn="l">
              <a:buFont typeface="Wingdings" pitchFamily="2" charset="2"/>
              <a:buChar char="l"/>
            </a:pPr>
            <a:r>
              <a:rPr lang="ja-JP" altLang="en-US" sz="2000" dirty="0" smtClean="0"/>
              <a:t>図書館</a:t>
            </a:r>
            <a:r>
              <a:rPr lang="ja-JP" altLang="en-US" sz="2000" dirty="0"/>
              <a:t>施設</a:t>
            </a:r>
            <a:r>
              <a:rPr lang="ja-JP" altLang="en-US" sz="2000" dirty="0" smtClean="0"/>
              <a:t>概要　</a:t>
            </a:r>
            <a:endParaRPr lang="en-US" altLang="ja-JP" sz="2000" dirty="0" smtClean="0"/>
          </a:p>
          <a:p>
            <a:pPr algn="l"/>
            <a:r>
              <a:rPr lang="ja-JP" altLang="en-US" sz="2000" dirty="0" smtClean="0"/>
              <a:t>　　施設建築</a:t>
            </a:r>
            <a:r>
              <a:rPr lang="ja-JP" altLang="en-US" sz="2000" dirty="0"/>
              <a:t>　</a:t>
            </a:r>
            <a:r>
              <a:rPr lang="ja-JP" altLang="en-US" sz="2000" dirty="0" smtClean="0"/>
              <a:t>昭和</a:t>
            </a:r>
            <a:r>
              <a:rPr lang="en-US" altLang="ja-JP" sz="2000" dirty="0" smtClean="0"/>
              <a:t>49</a:t>
            </a:r>
            <a:r>
              <a:rPr lang="ja-JP" altLang="en-US" sz="2000" dirty="0" smtClean="0"/>
              <a:t>年</a:t>
            </a:r>
            <a:r>
              <a:rPr lang="ja-JP" altLang="en-US" sz="2000" dirty="0"/>
              <a:t>　</a:t>
            </a:r>
            <a:r>
              <a:rPr lang="ja-JP" altLang="en-US" sz="2000" dirty="0" smtClean="0"/>
              <a:t>（改築、増築あり）</a:t>
            </a:r>
            <a:endParaRPr lang="ja-JP" altLang="en-US" sz="2000" dirty="0"/>
          </a:p>
          <a:p>
            <a:pPr algn="l"/>
            <a:r>
              <a:rPr lang="ja-JP" altLang="en-US" sz="2000" dirty="0" smtClean="0"/>
              <a:t>　　建物</a:t>
            </a:r>
            <a:r>
              <a:rPr lang="ja-JP" altLang="en-US" sz="2000" dirty="0"/>
              <a:t>面積　</a:t>
            </a:r>
            <a:r>
              <a:rPr lang="ja-JP" altLang="en-US" sz="2000" dirty="0" smtClean="0"/>
              <a:t>約</a:t>
            </a:r>
            <a:r>
              <a:rPr lang="en-US" altLang="ja-JP" sz="2000" dirty="0" smtClean="0"/>
              <a:t>360m2</a:t>
            </a:r>
            <a:r>
              <a:rPr lang="ja-JP" altLang="en-US" sz="2000" dirty="0"/>
              <a:t>　</a:t>
            </a:r>
            <a:r>
              <a:rPr lang="en-US" altLang="ja-JP" sz="2000" dirty="0" smtClean="0"/>
              <a:t> 4</a:t>
            </a:r>
            <a:r>
              <a:rPr lang="ja-JP" altLang="ja-JP" sz="2000" dirty="0" smtClean="0"/>
              <a:t>階建ての</a:t>
            </a:r>
            <a:r>
              <a:rPr lang="en-US" altLang="ja-JP" sz="2000" dirty="0" smtClean="0"/>
              <a:t>2</a:t>
            </a:r>
            <a:r>
              <a:rPr lang="ja-JP" altLang="ja-JP" sz="2000" dirty="0" smtClean="0"/>
              <a:t>階ワンフロアー</a:t>
            </a:r>
            <a:r>
              <a:rPr lang="ja-JP" altLang="en-US" sz="2000" dirty="0" smtClean="0"/>
              <a:t>（耐震性あり）</a:t>
            </a:r>
            <a:endParaRPr lang="ja-JP" altLang="en-US" sz="2000" dirty="0"/>
          </a:p>
          <a:p>
            <a:pPr algn="l"/>
            <a:r>
              <a:rPr lang="ja-JP" altLang="en-US" sz="2000" dirty="0" smtClean="0"/>
              <a:t>　　閲覧席</a:t>
            </a:r>
            <a:r>
              <a:rPr lang="ja-JP" altLang="en-US" sz="2000" dirty="0"/>
              <a:t>　</a:t>
            </a:r>
            <a:r>
              <a:rPr lang="ja-JP" altLang="en-US" sz="2000" dirty="0" smtClean="0"/>
              <a:t>テーブル</a:t>
            </a:r>
            <a:r>
              <a:rPr lang="en-US" altLang="ja-JP" sz="2000" dirty="0" smtClean="0"/>
              <a:t>4</a:t>
            </a:r>
            <a:r>
              <a:rPr lang="ja-JP" altLang="en-US" sz="2000" dirty="0" smtClean="0"/>
              <a:t>台 各椅子</a:t>
            </a:r>
            <a:r>
              <a:rPr lang="en-US" altLang="ja-JP" sz="2000" dirty="0" smtClean="0"/>
              <a:t>10</a:t>
            </a:r>
            <a:r>
              <a:rPr lang="ja-JP" altLang="en-US" sz="2000" dirty="0" smtClean="0"/>
              <a:t>席</a:t>
            </a:r>
            <a:r>
              <a:rPr lang="ja-JP" altLang="en-US" sz="2000" dirty="0"/>
              <a:t>　</a:t>
            </a:r>
            <a:r>
              <a:rPr lang="ja-JP" altLang="en-US" sz="2000" dirty="0" smtClean="0"/>
              <a:t>自習デスク</a:t>
            </a:r>
            <a:r>
              <a:rPr lang="en-US" altLang="ja-JP" sz="2000" dirty="0" smtClean="0"/>
              <a:t>2</a:t>
            </a:r>
            <a:r>
              <a:rPr lang="ja-JP" altLang="en-US" sz="2000" dirty="0" smtClean="0"/>
              <a:t>席　</a:t>
            </a:r>
            <a:r>
              <a:rPr lang="en-US" altLang="ja-JP" sz="2000" dirty="0" smtClean="0"/>
              <a:t>PC</a:t>
            </a:r>
            <a:r>
              <a:rPr lang="ja-JP" altLang="en-US" sz="2000" dirty="0" smtClean="0"/>
              <a:t>デスク</a:t>
            </a:r>
            <a:r>
              <a:rPr lang="en-US" altLang="ja-JP" sz="2000" dirty="0" smtClean="0"/>
              <a:t>12</a:t>
            </a:r>
            <a:r>
              <a:rPr lang="ja-JP" altLang="en-US" sz="2000" dirty="0" smtClean="0"/>
              <a:t>席</a:t>
            </a:r>
            <a:endParaRPr lang="en-US" altLang="ja-JP" sz="2000" dirty="0" smtClean="0"/>
          </a:p>
          <a:p>
            <a:pPr algn="l"/>
            <a:r>
              <a:rPr lang="ja-JP" altLang="en-US" sz="2000" dirty="0" smtClean="0"/>
              <a:t>　　平面図</a:t>
            </a:r>
            <a:r>
              <a:rPr lang="ja-JP" altLang="en-US" sz="2000" dirty="0"/>
              <a:t>（別添参照）</a:t>
            </a:r>
          </a:p>
          <a:p>
            <a:pPr algn="l">
              <a:buFont typeface="Wingdings" pitchFamily="2" charset="2"/>
              <a:buChar char="l"/>
            </a:pPr>
            <a:r>
              <a:rPr lang="ja-JP" altLang="en-US" sz="2000" dirty="0"/>
              <a:t>図書館蔵書規模　</a:t>
            </a:r>
            <a:r>
              <a:rPr lang="ja-JP" altLang="en-US" sz="2000" dirty="0" smtClean="0"/>
              <a:t>開架</a:t>
            </a:r>
            <a:r>
              <a:rPr lang="en-US" altLang="ja-JP" sz="2000" dirty="0" smtClean="0"/>
              <a:t>2</a:t>
            </a:r>
            <a:r>
              <a:rPr lang="ja-JP" altLang="en-US" sz="2000" dirty="0" smtClean="0"/>
              <a:t>万点</a:t>
            </a:r>
            <a:r>
              <a:rPr lang="ja-JP" altLang="en-US" sz="2000" dirty="0"/>
              <a:t>、</a:t>
            </a:r>
            <a:r>
              <a:rPr lang="ja-JP" altLang="en-US" sz="2000" dirty="0" smtClean="0"/>
              <a:t>閉架</a:t>
            </a:r>
            <a:r>
              <a:rPr lang="en-US" altLang="ja-JP" sz="2000" dirty="0" smtClean="0"/>
              <a:t>2</a:t>
            </a:r>
            <a:r>
              <a:rPr lang="ja-JP" altLang="en-US" sz="2000" dirty="0" smtClean="0"/>
              <a:t>百点</a:t>
            </a:r>
            <a:endParaRPr lang="ja-JP" altLang="en-US" sz="2000" dirty="0"/>
          </a:p>
          <a:p>
            <a:pPr algn="l">
              <a:buFont typeface="Wingdings" pitchFamily="2" charset="2"/>
              <a:buChar char="l"/>
            </a:pPr>
            <a:r>
              <a:rPr lang="ja-JP" altLang="en-US" sz="2000" dirty="0" smtClean="0"/>
              <a:t>図書館</a:t>
            </a:r>
            <a:r>
              <a:rPr lang="ja-JP" altLang="en-US" sz="2000" dirty="0"/>
              <a:t>常備品：ヘルメット</a:t>
            </a:r>
            <a:r>
              <a:rPr lang="ja-JP" altLang="en-US" sz="2000" dirty="0" smtClean="0"/>
              <a:t>（</a:t>
            </a:r>
            <a:r>
              <a:rPr lang="en-US" altLang="ja-JP" sz="2000" dirty="0"/>
              <a:t>0</a:t>
            </a:r>
            <a:r>
              <a:rPr lang="ja-JP" altLang="en-US" sz="2000" dirty="0" smtClean="0"/>
              <a:t>）</a:t>
            </a:r>
            <a:r>
              <a:rPr lang="ja-JP" altLang="en-US" sz="2000" dirty="0"/>
              <a:t>、懐中電灯</a:t>
            </a:r>
            <a:r>
              <a:rPr lang="ja-JP" altLang="en-US" sz="2000" dirty="0" smtClean="0"/>
              <a:t>（</a:t>
            </a:r>
            <a:r>
              <a:rPr lang="en-US" altLang="ja-JP" sz="2000" dirty="0"/>
              <a:t>0</a:t>
            </a:r>
            <a:r>
              <a:rPr lang="ja-JP" altLang="en-US" sz="2000" dirty="0" smtClean="0"/>
              <a:t>）</a:t>
            </a:r>
            <a:r>
              <a:rPr lang="ja-JP" altLang="en-US" sz="2000" dirty="0"/>
              <a:t>、救急箱</a:t>
            </a:r>
            <a:r>
              <a:rPr lang="ja-JP" altLang="en-US" sz="2000" dirty="0" smtClean="0"/>
              <a:t>（</a:t>
            </a:r>
            <a:r>
              <a:rPr lang="en-US" altLang="ja-JP" sz="2000" dirty="0"/>
              <a:t>0</a:t>
            </a:r>
            <a:r>
              <a:rPr lang="ja-JP" altLang="en-US" sz="2000" dirty="0" smtClean="0"/>
              <a:t>）</a:t>
            </a:r>
            <a:r>
              <a:rPr lang="ja-JP" altLang="en-US" sz="2000" dirty="0"/>
              <a:t>、軍手</a:t>
            </a:r>
            <a:r>
              <a:rPr lang="ja-JP" altLang="en-US" sz="2000" dirty="0" smtClean="0"/>
              <a:t>（</a:t>
            </a:r>
            <a:r>
              <a:rPr lang="en-US" altLang="ja-JP" sz="2000" dirty="0"/>
              <a:t>3</a:t>
            </a:r>
            <a:r>
              <a:rPr lang="ja-JP" altLang="en-US" sz="2000" dirty="0" smtClean="0"/>
              <a:t>）</a:t>
            </a:r>
            <a:endParaRPr lang="en-US" altLang="ja-JP" sz="2000" dirty="0" smtClean="0"/>
          </a:p>
          <a:p>
            <a:pPr algn="l"/>
            <a:r>
              <a:rPr lang="ja-JP" altLang="en-US" sz="2000" dirty="0"/>
              <a:t>　</a:t>
            </a:r>
            <a:r>
              <a:rPr lang="en-US" altLang="ja-JP" sz="2000" dirty="0" smtClean="0"/>
              <a:t>※</a:t>
            </a:r>
            <a:r>
              <a:rPr lang="ja-JP" altLang="en-US" sz="2000" dirty="0" smtClean="0"/>
              <a:t>カウンターに</a:t>
            </a:r>
            <a:r>
              <a:rPr lang="ja-JP" altLang="en-US" sz="2000" dirty="0"/>
              <a:t>常備</a:t>
            </a:r>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9" name="図 8" descr="IMG_3068.JPG"/>
          <p:cNvPicPr>
            <a:picLocks noChangeAspect="1"/>
          </p:cNvPicPr>
          <p:nvPr/>
        </p:nvPicPr>
        <p:blipFill>
          <a:blip r:embed="rId5" cstate="print"/>
          <a:stretch>
            <a:fillRect/>
          </a:stretch>
        </p:blipFill>
        <p:spPr>
          <a:xfrm>
            <a:off x="4310743" y="4160940"/>
            <a:ext cx="3468914" cy="2601685"/>
          </a:xfrm>
          <a:prstGeom prst="rect">
            <a:avLst/>
          </a:prstGeom>
        </p:spPr>
      </p:pic>
    </p:spTree>
    <p:extLst>
      <p:ext uri="{BB962C8B-B14F-4D97-AF65-F5344CB8AC3E}">
        <p14:creationId xmlns:p14="http://schemas.microsoft.com/office/powerpoint/2010/main" xmlns="" val="1756427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■訓練の前提（専門学校図書館）</a:t>
            </a:r>
            <a:endParaRPr kumimoji="1" lang="ja-JP" altLang="en-US" dirty="0"/>
          </a:p>
        </p:txBody>
      </p:sp>
      <p:pic>
        <p:nvPicPr>
          <p:cNvPr id="8" name="Picture 2" descr="saveMLAK-400x312.png"/>
          <p:cNvPicPr>
            <a:picLocks noChangeAspect="1" noChangeArrowheads="1"/>
          </p:cNvPicPr>
          <p:nvPr/>
        </p:nvPicPr>
        <p:blipFill>
          <a:blip r:embed="rId3" cstate="print"/>
          <a:srcRect/>
          <a:stretch>
            <a:fillRect/>
          </a:stretch>
        </p:blipFill>
        <p:spPr bwMode="auto">
          <a:xfrm>
            <a:off x="7718505"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4" name="Picture 4"/>
          <p:cNvPicPr>
            <a:picLocks noChangeAspect="1" noChangeArrowheads="1"/>
          </p:cNvPicPr>
          <p:nvPr/>
        </p:nvPicPr>
        <p:blipFill>
          <a:blip r:embed="rId5" cstate="print"/>
          <a:srcRect/>
          <a:stretch>
            <a:fillRect/>
          </a:stretch>
        </p:blipFill>
        <p:spPr bwMode="auto">
          <a:xfrm>
            <a:off x="1850405" y="693056"/>
            <a:ext cx="5711538" cy="5819303"/>
          </a:xfrm>
          <a:prstGeom prst="rect">
            <a:avLst/>
          </a:prstGeom>
          <a:noFill/>
          <a:ln w="9525">
            <a:noFill/>
            <a:miter lim="800000"/>
            <a:headEnd/>
            <a:tailEnd/>
          </a:ln>
        </p:spPr>
      </p:pic>
      <p:sp>
        <p:nvSpPr>
          <p:cNvPr id="12" name="テキスト ボックス 11"/>
          <p:cNvSpPr txBox="1"/>
          <p:nvPr/>
        </p:nvSpPr>
        <p:spPr>
          <a:xfrm>
            <a:off x="203203" y="899884"/>
            <a:ext cx="1640111" cy="461665"/>
          </a:xfrm>
          <a:prstGeom prst="rect">
            <a:avLst/>
          </a:prstGeom>
          <a:noFill/>
        </p:spPr>
        <p:txBody>
          <a:bodyPr wrap="square" rtlCol="0">
            <a:spAutoFit/>
          </a:bodyPr>
          <a:lstStyle/>
          <a:p>
            <a:r>
              <a:rPr kumimoji="1" lang="ja-JP" altLang="en-US" sz="2400" b="1" dirty="0" smtClean="0"/>
              <a:t>館内図</a:t>
            </a:r>
            <a:endParaRPr kumimoji="1" lang="en-US" altLang="ja-JP" sz="2400" b="1" dirty="0" smtClean="0"/>
          </a:p>
        </p:txBody>
      </p:sp>
    </p:spTree>
    <p:extLst>
      <p:ext uri="{BB962C8B-B14F-4D97-AF65-F5344CB8AC3E}">
        <p14:creationId xmlns:p14="http://schemas.microsoft.com/office/powerpoint/2010/main" xmlns="" val="1538087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xmlns="" val="1823607013"/>
              </p:ext>
            </p:extLst>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7" name="Text Box 4"/>
          <p:cNvSpPr txBox="1">
            <a:spLocks noChangeArrowheads="1"/>
          </p:cNvSpPr>
          <p:nvPr/>
        </p:nvSpPr>
        <p:spPr bwMode="auto">
          <a:xfrm>
            <a:off x="3924300" y="6300788"/>
            <a:ext cx="489585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r" eaLnBrk="1" hangingPunct="1">
              <a:spcBef>
                <a:spcPct val="50000"/>
              </a:spcBef>
            </a:pPr>
            <a:r>
              <a:rPr lang="ja-JP" altLang="en-US" dirty="0">
                <a:latin typeface="ＭＳ ゴシック" pitchFamily="49" charset="-128"/>
                <a:ea typeface="ＭＳ ゴシック" pitchFamily="49" charset="-128"/>
              </a:rPr>
              <a:t>出典：気象庁ＨＰ</a:t>
            </a:r>
          </a:p>
        </p:txBody>
      </p:sp>
      <p:sp>
        <p:nvSpPr>
          <p:cNvPr id="3" name="正方形/長方形 2"/>
          <p:cNvSpPr/>
          <p:nvPr/>
        </p:nvSpPr>
        <p:spPr>
          <a:xfrm>
            <a:off x="0" y="4513942"/>
            <a:ext cx="8955314" cy="11756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xmlns="" val="4040578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1026" name="Picture 2"/>
          <p:cNvPicPr>
            <a:picLocks noChangeAspect="1" noChangeArrowheads="1"/>
          </p:cNvPicPr>
          <p:nvPr/>
        </p:nvPicPr>
        <p:blipFill>
          <a:blip r:embed="rId3" cstate="print"/>
          <a:srcRect/>
          <a:stretch>
            <a:fillRect/>
          </a:stretch>
        </p:blipFill>
        <p:spPr bwMode="auto">
          <a:xfrm>
            <a:off x="1562582" y="907954"/>
            <a:ext cx="5323330" cy="543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4198" y="6173126"/>
            <a:ext cx="563108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altLang="ja-JP" dirty="0" smtClean="0">
                <a:hlinkClick r:id="rId4"/>
              </a:rPr>
              <a:t>http://www.youtube.com/watch?v=Nx7_7X-zBiI</a:t>
            </a:r>
            <a:endParaRPr lang="en-US" altLang="ja-JP"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xmlns="" val="1133426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3074" name="Picture 2" descr="http://www.tulips.tsukuba.ac.jp/shinsai/image/taigei1f03.jpg"/>
          <p:cNvPicPr>
            <a:picLocks noChangeAspect="1" noChangeArrowheads="1"/>
          </p:cNvPicPr>
          <p:nvPr/>
        </p:nvPicPr>
        <p:blipFill>
          <a:blip r:embed="rId3" cstate="print"/>
          <a:srcRect/>
          <a:stretch>
            <a:fillRect/>
          </a:stretch>
        </p:blipFill>
        <p:spPr bwMode="auto">
          <a:xfrm>
            <a:off x="699578" y="783703"/>
            <a:ext cx="7680894" cy="5721270"/>
          </a:xfrm>
          <a:prstGeom prst="rect">
            <a:avLst/>
          </a:prstGeom>
          <a:noFill/>
        </p:spPr>
      </p:pic>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4"/>
              </a:rPr>
              <a:t>筑波大学附属図書館 </a:t>
            </a:r>
            <a:r>
              <a:rPr lang="en-US" altLang="ja-JP" sz="900" dirty="0" smtClean="0">
                <a:hlinkClick r:id="rId4"/>
              </a:rPr>
              <a:t>Some rights reserved</a:t>
            </a:r>
          </a:p>
          <a:p>
            <a:r>
              <a:rPr lang="en-US" altLang="ja-JP" sz="900" dirty="0" smtClean="0">
                <a:hlinkClick r:id="rId4"/>
              </a:rPr>
              <a:t>http://www.flickr.com/photos/univtsukuba_lib/5615895974/in/photostream</a:t>
            </a:r>
            <a:endParaRPr lang="en-US" altLang="ja-JP" sz="900"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xmlns="" val="1133426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15860</TotalTime>
  <Words>1633</Words>
  <Application>Microsoft Office PowerPoint</Application>
  <PresentationFormat>画面に合わせる (4:3)</PresentationFormat>
  <Paragraphs>256</Paragraphs>
  <Slides>26</Slides>
  <Notes>21</Notes>
  <HiddenSlides>0</HiddenSlides>
  <MMClips>1</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エッセンシャル</vt:lpstr>
      <vt:lpstr>大震災発生時を想定した 図書館シミュレーションプログラム （京都市内専門学校図書館　版）  2015年2月10日 </vt:lpstr>
      <vt:lpstr>■研修の流れ</vt:lpstr>
      <vt:lpstr>■本プログラムの特徴と目的</vt:lpstr>
      <vt:lpstr>■訓練の前提（地震）</vt:lpstr>
      <vt:lpstr>■訓練の前提（専門学校図書館）</vt:lpstr>
      <vt:lpstr>■訓練の前提（専門学校図書館）</vt:lpstr>
      <vt:lpstr>■地震イメージの共有</vt:lpstr>
      <vt:lpstr>■地震イメージの共有</vt:lpstr>
      <vt:lpstr>■地震イメージの共有</vt:lpstr>
      <vt:lpstr>■地震イメージの共有</vt:lpstr>
      <vt:lpstr>■訓練のルール（方法）</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Guest</cp:lastModifiedBy>
  <cp:revision>699</cp:revision>
  <cp:lastPrinted>2012-09-20T09:56:00Z</cp:lastPrinted>
  <dcterms:created xsi:type="dcterms:W3CDTF">1995-06-02T22:16:36Z</dcterms:created>
  <dcterms:modified xsi:type="dcterms:W3CDTF">2014-11-22T08:18:13Z</dcterms:modified>
</cp:coreProperties>
</file>